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68" r:id="rId3"/>
    <p:sldId id="257" r:id="rId4"/>
    <p:sldId id="258" r:id="rId5"/>
    <p:sldId id="259" r:id="rId6"/>
    <p:sldId id="260" r:id="rId7"/>
    <p:sldId id="266" r:id="rId8"/>
    <p:sldId id="261" r:id="rId9"/>
    <p:sldId id="262" r:id="rId10"/>
    <p:sldId id="267" r:id="rId11"/>
    <p:sldId id="273" r:id="rId12"/>
    <p:sldId id="272" r:id="rId13"/>
    <p:sldId id="275" r:id="rId14"/>
    <p:sldId id="271" r:id="rId15"/>
    <p:sldId id="270" r:id="rId16"/>
    <p:sldId id="269" r:id="rId17"/>
    <p:sldId id="263" r:id="rId18"/>
    <p:sldId id="264"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1" r:id="rId33"/>
    <p:sldId id="292" r:id="rId34"/>
    <p:sldId id="293" r:id="rId35"/>
    <p:sldId id="294" r:id="rId36"/>
    <p:sldId id="290" r:id="rId37"/>
    <p:sldId id="288" r:id="rId38"/>
    <p:sldId id="289" r:id="rId39"/>
    <p:sldId id="295" r:id="rId40"/>
    <p:sldId id="296" r:id="rId41"/>
    <p:sldId id="297" r:id="rId42"/>
    <p:sldId id="298" r:id="rId43"/>
    <p:sldId id="299" r:id="rId44"/>
    <p:sldId id="300" r:id="rId45"/>
    <p:sldId id="301" r:id="rId46"/>
    <p:sldId id="302" r:id="rId47"/>
    <p:sldId id="303" r:id="rId48"/>
    <p:sldId id="304" r:id="rId49"/>
    <p:sldId id="305" r:id="rId50"/>
    <p:sldId id="323" r:id="rId51"/>
    <p:sldId id="306" r:id="rId52"/>
    <p:sldId id="307" r:id="rId53"/>
    <p:sldId id="324" r:id="rId54"/>
    <p:sldId id="325" r:id="rId55"/>
    <p:sldId id="308" r:id="rId56"/>
    <p:sldId id="309" r:id="rId57"/>
    <p:sldId id="310" r:id="rId58"/>
    <p:sldId id="311" r:id="rId59"/>
    <p:sldId id="312" r:id="rId60"/>
    <p:sldId id="313" r:id="rId61"/>
    <p:sldId id="314" r:id="rId62"/>
    <p:sldId id="315" r:id="rId63"/>
    <p:sldId id="317" r:id="rId64"/>
    <p:sldId id="318" r:id="rId65"/>
    <p:sldId id="319" r:id="rId66"/>
    <p:sldId id="320" r:id="rId67"/>
    <p:sldId id="329" r:id="rId68"/>
    <p:sldId id="330" r:id="rId69"/>
    <p:sldId id="327" r:id="rId70"/>
    <p:sldId id="328" r:id="rId71"/>
    <p:sldId id="326" r:id="rId72"/>
    <p:sldId id="335" r:id="rId73"/>
    <p:sldId id="332" r:id="rId74"/>
    <p:sldId id="333" r:id="rId75"/>
    <p:sldId id="334" r:id="rId76"/>
    <p:sldId id="336" r:id="rId77"/>
    <p:sldId id="338" r:id="rId78"/>
    <p:sldId id="339" r:id="rId79"/>
    <p:sldId id="341" r:id="rId80"/>
    <p:sldId id="342" r:id="rId81"/>
    <p:sldId id="337"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E002B-D613-45E9-AAB5-1B1D81B3C0FC}"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0F213-5EFB-427D-A2D1-6A701496B879}" type="slidenum">
              <a:rPr lang="en-US" smtClean="0"/>
              <a:t>‹#›</a:t>
            </a:fld>
            <a:endParaRPr lang="en-US"/>
          </a:p>
        </p:txBody>
      </p:sp>
    </p:spTree>
    <p:extLst>
      <p:ext uri="{BB962C8B-B14F-4D97-AF65-F5344CB8AC3E}">
        <p14:creationId xmlns:p14="http://schemas.microsoft.com/office/powerpoint/2010/main" val="1387950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a:bodyPr>
          <a:lstStyle/>
          <a:p>
            <a:endParaRPr/>
          </a:p>
          <a:p>
            <a:r>
              <a:rPr b="1" i="0"/>
              <a:t>Figure 1. Areas of computer-aided drug discovery.</a:t>
            </a:r>
            <a:r>
              <a:t/>
            </a:r>
            <a:br/>
            <a:r>
              <a:rPr b="0" i="0"/>
              <a:t>Selected computational areas are shown providing focal points of the discussion. Each subject area covers a variety of computational approaches, as discussed in the text. </a:t>
            </a:r>
          </a:p>
          <a:p>
            <a:r>
              <a:rPr b="0" i="0"/>
              <a:t>Bajorath J. Computer-aided drug discovery [version 1]. </a:t>
            </a:r>
            <a:r>
              <a:rPr b="0" i="1"/>
              <a:t>F1000Research</a:t>
            </a:r>
            <a:r>
              <a:rPr b="0" i="0"/>
              <a:t> 2015, </a:t>
            </a:r>
            <a:r>
              <a:rPr b="1" i="0"/>
              <a:t>4</a:t>
            </a:r>
            <a:r>
              <a:rPr b="0" i="0"/>
              <a:t>:630 (doi: 10.12688/f1000research.6653.1)</a:t>
            </a:r>
          </a:p>
        </p:txBody>
      </p:sp>
    </p:spTree>
    <p:extLst>
      <p:ext uri="{BB962C8B-B14F-4D97-AF65-F5344CB8AC3E}">
        <p14:creationId xmlns:p14="http://schemas.microsoft.com/office/powerpoint/2010/main" val="1680982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https://www.intechopen.com/chapters/44790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ACAE4-F855-4086-8C21-1170A12F54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54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https://www.researchgate.net/figure/1-Docking-algorithms-tools-their-advantages-and-limitations_tbl1_356189657</a:t>
            </a:r>
            <a:endParaRPr lang="en-US" dirty="0"/>
          </a:p>
        </p:txBody>
      </p:sp>
      <p:sp>
        <p:nvSpPr>
          <p:cNvPr id="4" name="Slide Number Placeholder 3"/>
          <p:cNvSpPr>
            <a:spLocks noGrp="1"/>
          </p:cNvSpPr>
          <p:nvPr>
            <p:ph type="sldNum" sz="quarter" idx="10"/>
          </p:nvPr>
        </p:nvSpPr>
        <p:spPr/>
        <p:txBody>
          <a:bodyPr/>
          <a:lstStyle/>
          <a:p>
            <a:fld id="{D57ACAE4-F855-4086-8C21-1170A12F54F3}" type="slidenum">
              <a:rPr lang="en-US" smtClean="0"/>
              <a:t>61</a:t>
            </a:fld>
            <a:endParaRPr lang="en-US"/>
          </a:p>
        </p:txBody>
      </p:sp>
    </p:spTree>
    <p:extLst>
      <p:ext uri="{BB962C8B-B14F-4D97-AF65-F5344CB8AC3E}">
        <p14:creationId xmlns:p14="http://schemas.microsoft.com/office/powerpoint/2010/main" val="186452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https://www.researchgate.net/figure/1-Docking-algorithms-tools-their-advantages-and-limitations_tbl1_356189657</a:t>
            </a:r>
            <a:endParaRPr lang="en-US" dirty="0"/>
          </a:p>
        </p:txBody>
      </p:sp>
      <p:sp>
        <p:nvSpPr>
          <p:cNvPr id="4" name="Slide Number Placeholder 3"/>
          <p:cNvSpPr>
            <a:spLocks noGrp="1"/>
          </p:cNvSpPr>
          <p:nvPr>
            <p:ph type="sldNum" sz="quarter" idx="10"/>
          </p:nvPr>
        </p:nvSpPr>
        <p:spPr/>
        <p:txBody>
          <a:bodyPr/>
          <a:lstStyle/>
          <a:p>
            <a:fld id="{D57ACAE4-F855-4086-8C21-1170A12F54F3}" type="slidenum">
              <a:rPr lang="en-US" smtClean="0"/>
              <a:t>62</a:t>
            </a:fld>
            <a:endParaRPr lang="en-US"/>
          </a:p>
        </p:txBody>
      </p:sp>
    </p:spTree>
    <p:extLst>
      <p:ext uri="{BB962C8B-B14F-4D97-AF65-F5344CB8AC3E}">
        <p14:creationId xmlns:p14="http://schemas.microsoft.com/office/powerpoint/2010/main" val="271155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https://www.intechopen.com/chapters/44790</a:t>
            </a:r>
            <a:endParaRPr lang="en-US" dirty="0"/>
          </a:p>
        </p:txBody>
      </p:sp>
      <p:sp>
        <p:nvSpPr>
          <p:cNvPr id="4" name="Slide Number Placeholder 3"/>
          <p:cNvSpPr>
            <a:spLocks noGrp="1"/>
          </p:cNvSpPr>
          <p:nvPr>
            <p:ph type="sldNum" sz="quarter" idx="10"/>
          </p:nvPr>
        </p:nvSpPr>
        <p:spPr/>
        <p:txBody>
          <a:bodyPr/>
          <a:lstStyle/>
          <a:p>
            <a:fld id="{D57ACAE4-F855-4086-8C21-1170A12F54F3}" type="slidenum">
              <a:rPr lang="en-US" smtClean="0"/>
              <a:t>63</a:t>
            </a:fld>
            <a:endParaRPr lang="en-US"/>
          </a:p>
        </p:txBody>
      </p:sp>
    </p:spTree>
    <p:extLst>
      <p:ext uri="{BB962C8B-B14F-4D97-AF65-F5344CB8AC3E}">
        <p14:creationId xmlns:p14="http://schemas.microsoft.com/office/powerpoint/2010/main" val="322321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https://www.profacgen.com/protein-protein-docking.htm</a:t>
            </a:r>
            <a:endParaRPr lang="en-US" dirty="0"/>
          </a:p>
        </p:txBody>
      </p:sp>
      <p:sp>
        <p:nvSpPr>
          <p:cNvPr id="4" name="Slide Number Placeholder 3"/>
          <p:cNvSpPr>
            <a:spLocks noGrp="1"/>
          </p:cNvSpPr>
          <p:nvPr>
            <p:ph type="sldNum" sz="quarter" idx="10"/>
          </p:nvPr>
        </p:nvSpPr>
        <p:spPr/>
        <p:txBody>
          <a:bodyPr/>
          <a:lstStyle/>
          <a:p>
            <a:fld id="{D57ACAE4-F855-4086-8C21-1170A12F54F3}" type="slidenum">
              <a:rPr lang="en-US" smtClean="0"/>
              <a:t>64</a:t>
            </a:fld>
            <a:endParaRPr lang="en-US"/>
          </a:p>
        </p:txBody>
      </p:sp>
    </p:spTree>
    <p:extLst>
      <p:ext uri="{BB962C8B-B14F-4D97-AF65-F5344CB8AC3E}">
        <p14:creationId xmlns:p14="http://schemas.microsoft.com/office/powerpoint/2010/main" val="2811123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https://www.profacgen.com/protein-protein-docking.htm</a:t>
            </a:r>
            <a:endParaRPr lang="en-US" dirty="0"/>
          </a:p>
        </p:txBody>
      </p:sp>
      <p:sp>
        <p:nvSpPr>
          <p:cNvPr id="4" name="Slide Number Placeholder 3"/>
          <p:cNvSpPr>
            <a:spLocks noGrp="1"/>
          </p:cNvSpPr>
          <p:nvPr>
            <p:ph type="sldNum" sz="quarter" idx="10"/>
          </p:nvPr>
        </p:nvSpPr>
        <p:spPr/>
        <p:txBody>
          <a:bodyPr/>
          <a:lstStyle/>
          <a:p>
            <a:fld id="{D57ACAE4-F855-4086-8C21-1170A12F54F3}" type="slidenum">
              <a:rPr lang="en-US" smtClean="0"/>
              <a:t>65</a:t>
            </a:fld>
            <a:endParaRPr lang="en-US"/>
          </a:p>
        </p:txBody>
      </p:sp>
    </p:spTree>
    <p:extLst>
      <p:ext uri="{BB962C8B-B14F-4D97-AF65-F5344CB8AC3E}">
        <p14:creationId xmlns:p14="http://schemas.microsoft.com/office/powerpoint/2010/main" val="39098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https://www.profacgen.com/protein-protein-docking.htm</a:t>
            </a:r>
            <a:endParaRPr lang="en-US" dirty="0"/>
          </a:p>
        </p:txBody>
      </p:sp>
      <p:sp>
        <p:nvSpPr>
          <p:cNvPr id="4" name="Slide Number Placeholder 3"/>
          <p:cNvSpPr>
            <a:spLocks noGrp="1"/>
          </p:cNvSpPr>
          <p:nvPr>
            <p:ph type="sldNum" sz="quarter" idx="10"/>
          </p:nvPr>
        </p:nvSpPr>
        <p:spPr/>
        <p:txBody>
          <a:bodyPr/>
          <a:lstStyle/>
          <a:p>
            <a:fld id="{D57ACAE4-F855-4086-8C21-1170A12F54F3}" type="slidenum">
              <a:rPr lang="en-US" smtClean="0"/>
              <a:t>66</a:t>
            </a:fld>
            <a:endParaRPr lang="en-US"/>
          </a:p>
        </p:txBody>
      </p:sp>
    </p:spTree>
    <p:extLst>
      <p:ext uri="{BB962C8B-B14F-4D97-AF65-F5344CB8AC3E}">
        <p14:creationId xmlns:p14="http://schemas.microsoft.com/office/powerpoint/2010/main" val="198014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5EE5DE-7232-4D7A-8896-645DC0BCED1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4180381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5EE5DE-7232-4D7A-8896-645DC0BCED1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94164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5EE5DE-7232-4D7A-8896-645DC0BCED1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81229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375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552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1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5EE5DE-7232-4D7A-8896-645DC0BCED1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319352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25EE5DE-7232-4D7A-8896-645DC0BCED1C}"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2980694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5EE5DE-7232-4D7A-8896-645DC0BCED1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351048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5EE5DE-7232-4D7A-8896-645DC0BCED1C}"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32323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5EE5DE-7232-4D7A-8896-645DC0BCED1C}"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171206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EE5DE-7232-4D7A-8896-645DC0BCED1C}"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3278203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25EE5DE-7232-4D7A-8896-645DC0BCED1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101925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25EE5DE-7232-4D7A-8896-645DC0BCED1C}"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0B40DD-2CFD-447A-B226-26C1388C3223}" type="slidenum">
              <a:rPr lang="en-US" smtClean="0"/>
              <a:t>‹#›</a:t>
            </a:fld>
            <a:endParaRPr lang="en-US"/>
          </a:p>
        </p:txBody>
      </p:sp>
    </p:spTree>
    <p:extLst>
      <p:ext uri="{BB962C8B-B14F-4D97-AF65-F5344CB8AC3E}">
        <p14:creationId xmlns:p14="http://schemas.microsoft.com/office/powerpoint/2010/main" val="1975359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EE5DE-7232-4D7A-8896-645DC0BCED1C}" type="datetimeFigureOut">
              <a:rPr lang="en-US" smtClean="0"/>
              <a:t>5/9/2023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B40DD-2CFD-447A-B226-26C1388C3223}" type="slidenum">
              <a:rPr lang="en-US" smtClean="0"/>
              <a:t>‹#›</a:t>
            </a:fld>
            <a:endParaRPr lang="en-US"/>
          </a:p>
        </p:txBody>
      </p:sp>
    </p:spTree>
    <p:extLst>
      <p:ext uri="{BB962C8B-B14F-4D97-AF65-F5344CB8AC3E}">
        <p14:creationId xmlns:p14="http://schemas.microsoft.com/office/powerpoint/2010/main" val="1010976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britannica.com/science/DNA" TargetMode="External"/><Relationship Id="rId13" Type="http://schemas.openxmlformats.org/officeDocument/2006/relationships/hyperlink" Target="https://www.britannica.com/science/crystallography" TargetMode="External"/><Relationship Id="rId3" Type="http://schemas.openxmlformats.org/officeDocument/2006/relationships/hyperlink" Target="https://www.merriam-webster.com/dictionary/implement" TargetMode="External"/><Relationship Id="rId7" Type="http://schemas.openxmlformats.org/officeDocument/2006/relationships/hyperlink" Target="https://www.britannica.com/science/phylogenetics" TargetMode="External"/><Relationship Id="rId12" Type="http://schemas.openxmlformats.org/officeDocument/2006/relationships/hyperlink" Target="https://www.britannica.com/science/protein" TargetMode="External"/><Relationship Id="rId2" Type="http://schemas.openxmlformats.org/officeDocument/2006/relationships/hyperlink" Target="https://www.britannica.com/biography/Alan-Turing" TargetMode="External"/><Relationship Id="rId1" Type="http://schemas.openxmlformats.org/officeDocument/2006/relationships/slideLayout" Target="../slideLayouts/slideLayout2.xml"/><Relationship Id="rId6" Type="http://schemas.openxmlformats.org/officeDocument/2006/relationships/hyperlink" Target="https://www.merriam-webster.com/dictionary/taxonomies" TargetMode="External"/><Relationship Id="rId11" Type="http://schemas.openxmlformats.org/officeDocument/2006/relationships/hyperlink" Target="https://www.merriam-webster.com/dictionary/dynamic" TargetMode="External"/><Relationship Id="rId5" Type="http://schemas.openxmlformats.org/officeDocument/2006/relationships/hyperlink" Target="https://www.britannica.com/science/classification-biology" TargetMode="External"/><Relationship Id="rId15" Type="http://schemas.openxmlformats.org/officeDocument/2006/relationships/hyperlink" Target="https://www.merriam-webster.com/dictionary/ontologies" TargetMode="External"/><Relationship Id="rId10" Type="http://schemas.openxmlformats.org/officeDocument/2006/relationships/hyperlink" Target="https://www.britannica.com/science/algorithm" TargetMode="External"/><Relationship Id="rId4" Type="http://schemas.openxmlformats.org/officeDocument/2006/relationships/hyperlink" Target="https://www.britannica.com/science/taxonomy" TargetMode="External"/><Relationship Id="rId9" Type="http://schemas.openxmlformats.org/officeDocument/2006/relationships/hyperlink" Target="https://www.britannica.com/science/amino-acid" TargetMode="External"/><Relationship Id="rId14" Type="http://schemas.openxmlformats.org/officeDocument/2006/relationships/hyperlink" Target="https://www.britannica.com/technology/artificial-intelligen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britannica.com/science/systems-biology" TargetMode="External"/><Relationship Id="rId2" Type="http://schemas.openxmlformats.org/officeDocument/2006/relationships/hyperlink" Target="https://www.merriam-webster.com/dictionary/context" TargetMode="External"/><Relationship Id="rId1" Type="http://schemas.openxmlformats.org/officeDocument/2006/relationships/slideLayout" Target="../slideLayouts/slideLayout2.xml"/><Relationship Id="rId4" Type="http://schemas.openxmlformats.org/officeDocument/2006/relationships/hyperlink" Target="https://www.merriam-webster.com/dictionary/methodologies"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www.cbioportal.org/oq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ncbi.nlm.nih.gov/pubmed/23550210" TargetMode="External"/><Relationship Id="rId2" Type="http://schemas.openxmlformats.org/officeDocument/2006/relationships/hyperlink" Target="https://www.ncbi.nlm.nih.gov/pubmed/22588877"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ocg.cancer.gov/programs/target" TargetMode="External"/><Relationship Id="rId2" Type="http://schemas.openxmlformats.org/officeDocument/2006/relationships/hyperlink" Target="https://cancergenome.nih.gov/" TargetMode="External"/><Relationship Id="rId1" Type="http://schemas.openxmlformats.org/officeDocument/2006/relationships/slideLayout" Target="../slideLayouts/slideLayout2.xml"/><Relationship Id="rId4" Type="http://schemas.openxmlformats.org/officeDocument/2006/relationships/hyperlink" Target="https://gdc.cancer.gov/"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portal.gdc.cancer.go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sciencedirect.com/topics/biochemistry-genetics-and-molecular-biology/sequence-alignment"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www.sciencedirect.com/topics/biochemistry-genetics-and-molecular-biology/indel"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bitesizebio.com/61389/protein-data-bank-files/" TargetMode="External"/><Relationship Id="rId2" Type="http://schemas.openxmlformats.org/officeDocument/2006/relationships/hyperlink" Target="https://en.wikipedia.org/wiki/Ramachandran_plo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bitesizebio.com/59302/protein-crystallization-seeding/"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bitesizebio.com/38005/homology-modeling-protein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rcsb.org/structure/6m8o"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bitesizebio.com/profile/thomas-warwick/"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science.org/doi/10.1126/science.1853201" TargetMode="External"/><Relationship Id="rId2" Type="http://schemas.openxmlformats.org/officeDocument/2006/relationships/hyperlink" Target="https://www.jbc.org/article/S0021-9258(21)00670-0/fulltext" TargetMode="External"/><Relationship Id="rId1" Type="http://schemas.openxmlformats.org/officeDocument/2006/relationships/slideLayout" Target="../slideLayouts/slideLayout2.xml"/><Relationship Id="rId6" Type="http://schemas.openxmlformats.org/officeDocument/2006/relationships/hyperlink" Target="https://pubs.acs.org/doi/10.1021/acs.jpcb.2c04346" TargetMode="External"/><Relationship Id="rId5" Type="http://schemas.openxmlformats.org/officeDocument/2006/relationships/hyperlink" Target="https://www.blopig.com/blog/2021/07/alphafold-2-is-here-whats-behind-the-structure-prediction-miracle/" TargetMode="External"/><Relationship Id="rId4" Type="http://schemas.openxmlformats.org/officeDocument/2006/relationships/hyperlink" Target="https://doi.org/10.1038/s41586-021"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164" y="630765"/>
            <a:ext cx="11554691" cy="1200329"/>
          </a:xfrm>
          <a:prstGeom prst="rect">
            <a:avLst/>
          </a:prstGeom>
        </p:spPr>
        <p:txBody>
          <a:bodyPr wrap="square">
            <a:spAutoFit/>
          </a:bodyPr>
          <a:lstStyle/>
          <a:p>
            <a:pPr algn="just"/>
            <a:r>
              <a:rPr lang="en-US" b="1" dirty="0">
                <a:solidFill>
                  <a:srgbClr val="1A1A1A"/>
                </a:solidFill>
                <a:latin typeface="Georgia" panose="02040502050405020303" pitchFamily="18" charset="0"/>
              </a:rPr>
              <a:t>C</a:t>
            </a:r>
            <a:r>
              <a:rPr lang="en-US" b="1" i="0" dirty="0" smtClean="0">
                <a:solidFill>
                  <a:srgbClr val="1A1A1A"/>
                </a:solidFill>
                <a:effectLst/>
                <a:latin typeface="Georgia" panose="02040502050405020303" pitchFamily="18" charset="0"/>
              </a:rPr>
              <a:t>omputational biology</a:t>
            </a:r>
            <a:r>
              <a:rPr lang="en-US" b="0" i="0" dirty="0" smtClean="0">
                <a:solidFill>
                  <a:srgbClr val="1A1A1A"/>
                </a:solidFill>
                <a:effectLst/>
                <a:latin typeface="Georgia" panose="02040502050405020303" pitchFamily="18" charset="0"/>
              </a:rPr>
              <a:t>, a branch of </a:t>
            </a:r>
            <a:r>
              <a:rPr lang="en-US" b="0" i="0" dirty="0" smtClean="0">
                <a:effectLst/>
                <a:latin typeface="Georgia" panose="02040502050405020303" pitchFamily="18" charset="0"/>
              </a:rPr>
              <a:t>biology</a:t>
            </a:r>
            <a:r>
              <a:rPr lang="en-US" b="0" i="0" dirty="0" smtClean="0">
                <a:solidFill>
                  <a:srgbClr val="1A1A1A"/>
                </a:solidFill>
                <a:effectLst/>
                <a:latin typeface="Georgia" panose="02040502050405020303" pitchFamily="18" charset="0"/>
              </a:rPr>
              <a:t> involving the application of </a:t>
            </a:r>
            <a:r>
              <a:rPr lang="en-US" b="0" i="0" dirty="0" smtClean="0">
                <a:effectLst/>
                <a:latin typeface="Georgia" panose="02040502050405020303" pitchFamily="18" charset="0"/>
              </a:rPr>
              <a:t>computers</a:t>
            </a:r>
            <a:r>
              <a:rPr lang="en-US" b="0" i="0" dirty="0" smtClean="0">
                <a:solidFill>
                  <a:srgbClr val="1A1A1A"/>
                </a:solidFill>
                <a:effectLst/>
                <a:latin typeface="Georgia" panose="02040502050405020303" pitchFamily="18" charset="0"/>
              </a:rPr>
              <a:t> and </a:t>
            </a:r>
            <a:r>
              <a:rPr lang="en-US" b="0" i="0" dirty="0" smtClean="0">
                <a:effectLst/>
                <a:latin typeface="Georgia" panose="02040502050405020303" pitchFamily="18" charset="0"/>
              </a:rPr>
              <a:t>computer science</a:t>
            </a:r>
            <a:r>
              <a:rPr lang="en-US" b="0" i="0" dirty="0" smtClean="0">
                <a:solidFill>
                  <a:srgbClr val="1A1A1A"/>
                </a:solidFill>
                <a:effectLst/>
                <a:latin typeface="Georgia" panose="02040502050405020303" pitchFamily="18" charset="0"/>
              </a:rPr>
              <a:t> to the understanding and modeling of the structures and processes of </a:t>
            </a:r>
            <a:r>
              <a:rPr lang="en-US" b="0" i="0" dirty="0" smtClean="0">
                <a:effectLst/>
                <a:latin typeface="Georgia" panose="02040502050405020303" pitchFamily="18" charset="0"/>
              </a:rPr>
              <a:t>life</a:t>
            </a:r>
            <a:r>
              <a:rPr lang="en-US" b="0" i="0" dirty="0" smtClean="0">
                <a:solidFill>
                  <a:srgbClr val="1A1A1A"/>
                </a:solidFill>
                <a:effectLst/>
                <a:latin typeface="Georgia" panose="02040502050405020303" pitchFamily="18" charset="0"/>
              </a:rPr>
              <a:t>. It entails the use of computational methods (e.g., </a:t>
            </a:r>
            <a:r>
              <a:rPr lang="en-US" b="0" i="0" dirty="0" smtClean="0">
                <a:effectLst/>
                <a:latin typeface="Georgia" panose="02040502050405020303" pitchFamily="18" charset="0"/>
              </a:rPr>
              <a:t>algorithms</a:t>
            </a:r>
            <a:r>
              <a:rPr lang="en-US" b="0" i="0" dirty="0" smtClean="0">
                <a:solidFill>
                  <a:srgbClr val="1A1A1A"/>
                </a:solidFill>
                <a:effectLst/>
                <a:latin typeface="Georgia" panose="02040502050405020303" pitchFamily="18" charset="0"/>
              </a:rPr>
              <a:t>) for the representation and simulation of biological systems, as well as for the interpretation of experimental data, often on a very large scale.</a:t>
            </a:r>
            <a:endParaRPr lang="en-US" dirty="0"/>
          </a:p>
        </p:txBody>
      </p:sp>
      <p:pic>
        <p:nvPicPr>
          <p:cNvPr id="6" name="Picture 5"/>
          <p:cNvPicPr>
            <a:picLocks noChangeAspect="1"/>
          </p:cNvPicPr>
          <p:nvPr/>
        </p:nvPicPr>
        <p:blipFill>
          <a:blip r:embed="rId2"/>
          <a:stretch>
            <a:fillRect/>
          </a:stretch>
        </p:blipFill>
        <p:spPr>
          <a:xfrm>
            <a:off x="2190300" y="1940358"/>
            <a:ext cx="7424036" cy="4303424"/>
          </a:xfrm>
          <a:prstGeom prst="rect">
            <a:avLst/>
          </a:prstGeom>
        </p:spPr>
      </p:pic>
      <p:sp>
        <p:nvSpPr>
          <p:cNvPr id="7" name="Rectangle 6"/>
          <p:cNvSpPr/>
          <p:nvPr/>
        </p:nvSpPr>
        <p:spPr>
          <a:xfrm>
            <a:off x="4016466" y="6353046"/>
            <a:ext cx="5766194" cy="369332"/>
          </a:xfrm>
          <a:prstGeom prst="rect">
            <a:avLst/>
          </a:prstGeom>
        </p:spPr>
        <p:txBody>
          <a:bodyPr wrap="none">
            <a:spAutoFit/>
          </a:bodyPr>
          <a:lstStyle/>
          <a:p>
            <a:r>
              <a:rPr lang="en-US" dirty="0" smtClean="0"/>
              <a:t>https://www.britannica.com/science/biomechanics-science</a:t>
            </a:r>
            <a:endParaRPr lang="en-US" dirty="0"/>
          </a:p>
        </p:txBody>
      </p:sp>
    </p:spTree>
    <p:extLst>
      <p:ext uri="{BB962C8B-B14F-4D97-AF65-F5344CB8AC3E}">
        <p14:creationId xmlns:p14="http://schemas.microsoft.com/office/powerpoint/2010/main" val="27764447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3.bp.blogspot.com/-fygzyaM9OhI/VzE8A72i9rI/AAAAAAAADrA/o2w8q_4zm6UOBl_dOwCjgPLWCCnhbe0-QCLcB/s1600/local%2Bvs%2Bglobal%2Balign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89" y="489527"/>
            <a:ext cx="10375595" cy="565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788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909" y="390758"/>
            <a:ext cx="11739418" cy="6740307"/>
          </a:xfrm>
          <a:prstGeom prst="rect">
            <a:avLst/>
          </a:prstGeom>
        </p:spPr>
        <p:txBody>
          <a:bodyPr wrap="square">
            <a:spAutoFit/>
          </a:bodyPr>
          <a:lstStyle/>
          <a:p>
            <a:r>
              <a:rPr lang="en-US" dirty="0"/>
              <a:t>Smith-waterman and Dynamic </a:t>
            </a:r>
            <a:r>
              <a:rPr lang="en-US" dirty="0" smtClean="0"/>
              <a:t>Programming</a:t>
            </a:r>
          </a:p>
          <a:p>
            <a:endParaRPr lang="en-US" dirty="0"/>
          </a:p>
          <a:p>
            <a:r>
              <a:rPr lang="en-US" dirty="0"/>
              <a:t>In 1981 Smith and Waterman adapted the algorithm of Needleman and </a:t>
            </a:r>
            <a:r>
              <a:rPr lang="en-US" dirty="0" err="1"/>
              <a:t>Wunsch</a:t>
            </a:r>
            <a:r>
              <a:rPr lang="en-US" dirty="0"/>
              <a:t> for Local Alignment</a:t>
            </a:r>
            <a:r>
              <a:rPr lang="en-US" dirty="0" smtClean="0"/>
              <a:t>.</a:t>
            </a:r>
          </a:p>
          <a:p>
            <a:endParaRPr lang="en-US" dirty="0"/>
          </a:p>
          <a:p>
            <a:r>
              <a:rPr lang="en-US" dirty="0"/>
              <a:t>The local alignment aligns the regions of the sequences where a higher similarity is observed</a:t>
            </a:r>
            <a:r>
              <a:rPr lang="en-US" dirty="0" smtClean="0"/>
              <a:t>.</a:t>
            </a:r>
          </a:p>
          <a:p>
            <a:endParaRPr lang="en-US" dirty="0"/>
          </a:p>
          <a:p>
            <a:pPr marL="342900" indent="-342900">
              <a:buAutoNum type="arabicPeriod"/>
            </a:pPr>
            <a:r>
              <a:rPr lang="en-US" dirty="0" smtClean="0"/>
              <a:t>It </a:t>
            </a:r>
            <a:r>
              <a:rPr lang="en-US" dirty="0"/>
              <a:t>involves initialization, scoring, and tracing of a matrix of the two aligned sequences where the rows and columns correspond to the base or </a:t>
            </a:r>
            <a:r>
              <a:rPr lang="en-US" dirty="0" smtClean="0"/>
              <a:t>residues.</a:t>
            </a:r>
          </a:p>
          <a:p>
            <a:pPr marL="342900" indent="-342900">
              <a:buAutoNum type="arabicPeriod"/>
            </a:pPr>
            <a:r>
              <a:rPr lang="en-US" dirty="0" smtClean="0"/>
              <a:t>The </a:t>
            </a:r>
            <a:r>
              <a:rPr lang="en-US" dirty="0"/>
              <a:t>first rows and the first columns during the local alignment cases are filled with zeros, and the remaining cells are filled with a metric value derived from the neighboring values</a:t>
            </a:r>
            <a:r>
              <a:rPr lang="en-US" dirty="0" smtClean="0"/>
              <a:t>.</a:t>
            </a:r>
            <a:r>
              <a:rPr lang="en-US" dirty="0"/>
              <a:t> </a:t>
            </a:r>
          </a:p>
          <a:p>
            <a:pPr marL="342900" indent="-342900">
              <a:buAutoNum type="arabicPeriod"/>
            </a:pPr>
            <a:r>
              <a:rPr lang="en-US" dirty="0" smtClean="0"/>
              <a:t>The </a:t>
            </a:r>
            <a:r>
              <a:rPr lang="en-US" dirty="0"/>
              <a:t>match score is added to the value of the neighbor diagonal only if the current cells correspond to a match or have an identical base otherwise, the mismatch score is </a:t>
            </a:r>
            <a:r>
              <a:rPr lang="en-US" dirty="0" smtClean="0"/>
              <a:t>used.</a:t>
            </a:r>
          </a:p>
          <a:p>
            <a:pPr marL="342900" indent="-342900">
              <a:buAutoNum type="arabicPeriod"/>
            </a:pPr>
            <a:r>
              <a:rPr lang="en-US" dirty="0" smtClean="0"/>
              <a:t>The </a:t>
            </a:r>
            <a:r>
              <a:rPr lang="en-US" dirty="0"/>
              <a:t>match score during this method is a positive number and large in magnitude, while the scores of the gap and mismatch are generally small or </a:t>
            </a:r>
            <a:r>
              <a:rPr lang="en-US" dirty="0" smtClean="0"/>
              <a:t>zero.</a:t>
            </a:r>
          </a:p>
          <a:p>
            <a:pPr marL="342900" indent="-342900">
              <a:buAutoNum type="arabicPeriod"/>
            </a:pPr>
            <a:r>
              <a:rPr lang="en-US" dirty="0" smtClean="0"/>
              <a:t>This </a:t>
            </a:r>
            <a:r>
              <a:rPr lang="en-US" dirty="0"/>
              <a:t>method is followed starting from the upper left corner of the matrix and proceeding to the lower right </a:t>
            </a:r>
            <a:r>
              <a:rPr lang="en-US" dirty="0" smtClean="0"/>
              <a:t>corner.</a:t>
            </a:r>
            <a:endParaRPr lang="en-US" dirty="0" smtClean="0">
              <a:solidFill>
                <a:srgbClr val="000000"/>
              </a:solidFill>
              <a:latin typeface="-apple-system"/>
            </a:endParaRPr>
          </a:p>
          <a:p>
            <a:pPr marL="342900" indent="-342900">
              <a:buAutoNum type="arabicPeriod"/>
            </a:pPr>
            <a:r>
              <a:rPr lang="en-US" dirty="0" smtClean="0">
                <a:solidFill>
                  <a:srgbClr val="000000"/>
                </a:solidFill>
                <a:latin typeface="-apple-system"/>
              </a:rPr>
              <a:t>Here</a:t>
            </a:r>
            <a:r>
              <a:rPr lang="en-US" dirty="0">
                <a:solidFill>
                  <a:srgbClr val="000000"/>
                </a:solidFill>
                <a:latin typeface="-apple-system"/>
              </a:rPr>
              <a:t>, first, the largest number in the matrix is searched, then the path is traced back until zero is reached, moving a step ahead to a cell responsible for another cell’s </a:t>
            </a:r>
            <a:r>
              <a:rPr lang="en-US" dirty="0" smtClean="0">
                <a:solidFill>
                  <a:srgbClr val="000000"/>
                </a:solidFill>
                <a:latin typeface="-apple-system"/>
              </a:rPr>
              <a:t>value.</a:t>
            </a:r>
          </a:p>
          <a:p>
            <a:pPr marL="342900" indent="-342900">
              <a:buAutoNum type="arabicPeriod"/>
            </a:pPr>
            <a:r>
              <a:rPr lang="en-US" dirty="0" smtClean="0">
                <a:solidFill>
                  <a:srgbClr val="000000"/>
                </a:solidFill>
                <a:latin typeface="-apple-system"/>
              </a:rPr>
              <a:t>It </a:t>
            </a:r>
            <a:r>
              <a:rPr lang="en-US" dirty="0">
                <a:solidFill>
                  <a:srgbClr val="000000"/>
                </a:solidFill>
                <a:latin typeface="-apple-system"/>
              </a:rPr>
              <a:t>is one of the guaranteed and robust methods to achieve the best alignment for a given set of scores and </a:t>
            </a:r>
            <a:r>
              <a:rPr lang="en-US" dirty="0" smtClean="0">
                <a:solidFill>
                  <a:srgbClr val="000000"/>
                </a:solidFill>
                <a:latin typeface="-apple-system"/>
              </a:rPr>
              <a:t>penalties.</a:t>
            </a:r>
          </a:p>
          <a:p>
            <a:pPr marL="342900" indent="-342900">
              <a:buAutoNum type="arabicPeriod"/>
            </a:pPr>
            <a:r>
              <a:rPr lang="en-US" dirty="0" smtClean="0">
                <a:solidFill>
                  <a:srgbClr val="000000"/>
                </a:solidFill>
                <a:latin typeface="-apple-system"/>
              </a:rPr>
              <a:t>By </a:t>
            </a:r>
            <a:r>
              <a:rPr lang="en-US" dirty="0">
                <a:solidFill>
                  <a:srgbClr val="000000"/>
                </a:solidFill>
                <a:latin typeface="-apple-system"/>
              </a:rPr>
              <a:t>the use of the local alignment techniques, multiple alignments are possible for any given matrix. </a:t>
            </a:r>
            <a:endParaRPr lang="en-US" dirty="0" smtClean="0">
              <a:solidFill>
                <a:srgbClr val="000000"/>
              </a:solidFill>
              <a:latin typeface="-apple-system"/>
            </a:endParaRPr>
          </a:p>
          <a:p>
            <a:pPr marL="342900" indent="-342900">
              <a:buAutoNum type="arabicPeriod"/>
            </a:pPr>
            <a:r>
              <a:rPr lang="en-US" dirty="0" smtClean="0">
                <a:solidFill>
                  <a:srgbClr val="000000"/>
                </a:solidFill>
                <a:latin typeface="-apple-system"/>
              </a:rPr>
              <a:t>Similarly</a:t>
            </a:r>
            <a:r>
              <a:rPr lang="en-US" dirty="0">
                <a:solidFill>
                  <a:srgbClr val="000000"/>
                </a:solidFill>
                <a:latin typeface="-apple-system"/>
              </a:rPr>
              <a:t>, for protein-coding sequences, weight matrices were developed in the late 1970s in an attempt to overcome the score and penalties problems with the alignments.</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3911065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84" y="1009533"/>
            <a:ext cx="6935306" cy="5529812"/>
          </a:xfrm>
          <a:prstGeom prst="rect">
            <a:avLst/>
          </a:prstGeom>
        </p:spPr>
      </p:pic>
      <p:sp>
        <p:nvSpPr>
          <p:cNvPr id="6" name="Rectangle 5"/>
          <p:cNvSpPr/>
          <p:nvPr/>
        </p:nvSpPr>
        <p:spPr>
          <a:xfrm>
            <a:off x="3421861" y="418006"/>
            <a:ext cx="5292859" cy="369332"/>
          </a:xfrm>
          <a:prstGeom prst="rect">
            <a:avLst/>
          </a:prstGeom>
        </p:spPr>
        <p:txBody>
          <a:bodyPr wrap="none">
            <a:spAutoFit/>
          </a:bodyPr>
          <a:lstStyle/>
          <a:p>
            <a:r>
              <a:rPr lang="en-US" dirty="0">
                <a:solidFill>
                  <a:srgbClr val="202122"/>
                </a:solidFill>
                <a:latin typeface="Arial" panose="020B0604020202020204" pitchFamily="34" charset="0"/>
              </a:rPr>
              <a:t>Scoring method of the Smith–Waterman algorithm</a:t>
            </a:r>
            <a:endParaRPr lang="en-US" dirty="0"/>
          </a:p>
        </p:txBody>
      </p:sp>
    </p:spTree>
    <p:extLst>
      <p:ext uri="{BB962C8B-B14F-4D97-AF65-F5344CB8AC3E}">
        <p14:creationId xmlns:p14="http://schemas.microsoft.com/office/powerpoint/2010/main" val="2418930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4312" y="385762"/>
            <a:ext cx="11763375" cy="6086475"/>
          </a:xfrm>
          <a:prstGeom prst="rect">
            <a:avLst/>
          </a:prstGeom>
        </p:spPr>
      </p:pic>
    </p:spTree>
    <p:extLst>
      <p:ext uri="{BB962C8B-B14F-4D97-AF65-F5344CB8AC3E}">
        <p14:creationId xmlns:p14="http://schemas.microsoft.com/office/powerpoint/2010/main" val="1775112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72872" y="1572490"/>
            <a:ext cx="4668405" cy="4668405"/>
          </a:xfrm>
          <a:prstGeom prst="rect">
            <a:avLst/>
          </a:prstGeom>
        </p:spPr>
      </p:pic>
      <p:sp>
        <p:nvSpPr>
          <p:cNvPr id="5" name="Rectangle 4"/>
          <p:cNvSpPr/>
          <p:nvPr/>
        </p:nvSpPr>
        <p:spPr>
          <a:xfrm>
            <a:off x="2142836" y="528889"/>
            <a:ext cx="8183418" cy="369332"/>
          </a:xfrm>
          <a:prstGeom prst="rect">
            <a:avLst/>
          </a:prstGeom>
        </p:spPr>
        <p:txBody>
          <a:bodyPr wrap="square">
            <a:spAutoFit/>
          </a:bodyPr>
          <a:lstStyle/>
          <a:p>
            <a:r>
              <a:rPr lang="en-US" dirty="0">
                <a:solidFill>
                  <a:srgbClr val="202122"/>
                </a:solidFill>
                <a:latin typeface="Arial" panose="020B0604020202020204" pitchFamily="34" charset="0"/>
              </a:rPr>
              <a:t>Simplified Smith–Waterman algorithm when linear gap penalty function is used</a:t>
            </a:r>
            <a:endParaRPr lang="en-US" dirty="0"/>
          </a:p>
        </p:txBody>
      </p:sp>
    </p:spTree>
    <p:extLst>
      <p:ext uri="{BB962C8B-B14F-4D97-AF65-F5344CB8AC3E}">
        <p14:creationId xmlns:p14="http://schemas.microsoft.com/office/powerpoint/2010/main" val="8425737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02691"/>
            <a:ext cx="12145820" cy="2429164"/>
          </a:xfrm>
          <a:prstGeom prst="rect">
            <a:avLst/>
          </a:prstGeom>
        </p:spPr>
      </p:pic>
      <p:sp>
        <p:nvSpPr>
          <p:cNvPr id="5" name="Rectangle 4"/>
          <p:cNvSpPr/>
          <p:nvPr/>
        </p:nvSpPr>
        <p:spPr>
          <a:xfrm>
            <a:off x="692727" y="501179"/>
            <a:ext cx="10418618" cy="369332"/>
          </a:xfrm>
          <a:prstGeom prst="rect">
            <a:avLst/>
          </a:prstGeom>
        </p:spPr>
        <p:txBody>
          <a:bodyPr wrap="square">
            <a:spAutoFit/>
          </a:bodyPr>
          <a:lstStyle/>
          <a:p>
            <a:r>
              <a:rPr lang="en-US" dirty="0">
                <a:solidFill>
                  <a:srgbClr val="202122"/>
                </a:solidFill>
                <a:latin typeface="Arial" panose="020B0604020202020204" pitchFamily="34" charset="0"/>
              </a:rPr>
              <a:t>Initialization of the scoring matrix (left 1) and the scoring process of the first three elements (left 2–4)</a:t>
            </a:r>
            <a:endParaRPr lang="en-US" dirty="0"/>
          </a:p>
        </p:txBody>
      </p:sp>
    </p:spTree>
    <p:extLst>
      <p:ext uri="{BB962C8B-B14F-4D97-AF65-F5344CB8AC3E}">
        <p14:creationId xmlns:p14="http://schemas.microsoft.com/office/powerpoint/2010/main" val="15998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48364" y="736600"/>
            <a:ext cx="4729438" cy="5202382"/>
          </a:xfrm>
          <a:prstGeom prst="rect">
            <a:avLst/>
          </a:prstGeom>
        </p:spPr>
      </p:pic>
      <p:sp>
        <p:nvSpPr>
          <p:cNvPr id="5" name="Rectangle 4"/>
          <p:cNvSpPr/>
          <p:nvPr/>
        </p:nvSpPr>
        <p:spPr>
          <a:xfrm>
            <a:off x="3418099" y="122443"/>
            <a:ext cx="5429692" cy="369332"/>
          </a:xfrm>
          <a:prstGeom prst="rect">
            <a:avLst/>
          </a:prstGeom>
        </p:spPr>
        <p:txBody>
          <a:bodyPr wrap="none">
            <a:spAutoFit/>
          </a:bodyPr>
          <a:lstStyle/>
          <a:p>
            <a:r>
              <a:rPr lang="en-US" dirty="0">
                <a:solidFill>
                  <a:srgbClr val="202122"/>
                </a:solidFill>
                <a:latin typeface="Arial" panose="020B0604020202020204" pitchFamily="34" charset="0"/>
              </a:rPr>
              <a:t>Finished scoring matrix and highest score identified</a:t>
            </a:r>
            <a:endParaRPr lang="en-US" dirty="0"/>
          </a:p>
        </p:txBody>
      </p:sp>
    </p:spTree>
    <p:extLst>
      <p:ext uri="{BB962C8B-B14F-4D97-AF65-F5344CB8AC3E}">
        <p14:creationId xmlns:p14="http://schemas.microsoft.com/office/powerpoint/2010/main" val="1689663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68800" y="809912"/>
            <a:ext cx="3617768" cy="5064875"/>
          </a:xfrm>
          <a:prstGeom prst="rect">
            <a:avLst/>
          </a:prstGeom>
        </p:spPr>
      </p:pic>
      <p:sp>
        <p:nvSpPr>
          <p:cNvPr id="3" name="Rectangle 2"/>
          <p:cNvSpPr/>
          <p:nvPr/>
        </p:nvSpPr>
        <p:spPr>
          <a:xfrm>
            <a:off x="5152417" y="205571"/>
            <a:ext cx="2330510" cy="369332"/>
          </a:xfrm>
          <a:prstGeom prst="rect">
            <a:avLst/>
          </a:prstGeom>
        </p:spPr>
        <p:txBody>
          <a:bodyPr wrap="none">
            <a:spAutoFit/>
          </a:bodyPr>
          <a:lstStyle/>
          <a:p>
            <a:r>
              <a:rPr lang="en-US" dirty="0" err="1">
                <a:solidFill>
                  <a:srgbClr val="202122"/>
                </a:solidFill>
                <a:latin typeface="Arial" panose="020B0604020202020204" pitchFamily="34" charset="0"/>
              </a:rPr>
              <a:t>Traceback</a:t>
            </a:r>
            <a:r>
              <a:rPr lang="en-US" dirty="0">
                <a:solidFill>
                  <a:srgbClr val="202122"/>
                </a:solidFill>
                <a:latin typeface="Arial" panose="020B0604020202020204" pitchFamily="34" charset="0"/>
              </a:rPr>
              <a:t> and result</a:t>
            </a:r>
            <a:endParaRPr lang="en-US" dirty="0"/>
          </a:p>
        </p:txBody>
      </p:sp>
    </p:spTree>
    <p:extLst>
      <p:ext uri="{BB962C8B-B14F-4D97-AF65-F5344CB8AC3E}">
        <p14:creationId xmlns:p14="http://schemas.microsoft.com/office/powerpoint/2010/main" val="1092959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10691" y="-101720"/>
            <a:ext cx="6751782" cy="7773964"/>
          </a:xfrm>
          <a:prstGeom prst="rect">
            <a:avLst/>
          </a:prstGeom>
        </p:spPr>
      </p:pic>
    </p:spTree>
    <p:extLst>
      <p:ext uri="{BB962C8B-B14F-4D97-AF65-F5344CB8AC3E}">
        <p14:creationId xmlns:p14="http://schemas.microsoft.com/office/powerpoint/2010/main" val="2528177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28" t="5001"/>
          <a:stretch/>
        </p:blipFill>
        <p:spPr>
          <a:xfrm>
            <a:off x="1699491" y="775855"/>
            <a:ext cx="9199851" cy="5601132"/>
          </a:xfrm>
          <a:prstGeom prst="rect">
            <a:avLst/>
          </a:prstGeom>
        </p:spPr>
      </p:pic>
      <p:sp>
        <p:nvSpPr>
          <p:cNvPr id="5" name="Rectangle 4"/>
          <p:cNvSpPr/>
          <p:nvPr/>
        </p:nvSpPr>
        <p:spPr>
          <a:xfrm>
            <a:off x="406400" y="0"/>
            <a:ext cx="11268364" cy="369332"/>
          </a:xfrm>
          <a:prstGeom prst="rect">
            <a:avLst/>
          </a:prstGeom>
        </p:spPr>
        <p:txBody>
          <a:bodyPr wrap="square">
            <a:spAutoFit/>
          </a:bodyPr>
          <a:lstStyle/>
          <a:p>
            <a:r>
              <a:rPr lang="en-US" dirty="0"/>
              <a:t>file:///C:/Users/GLOBAL%20TECHNOLOGY/Downloads/Accelerating_the_Smith-Waterman_algorithm_with_int.pdf</a:t>
            </a:r>
          </a:p>
        </p:txBody>
      </p:sp>
    </p:spTree>
    <p:extLst>
      <p:ext uri="{BB962C8B-B14F-4D97-AF65-F5344CB8AC3E}">
        <p14:creationId xmlns:p14="http://schemas.microsoft.com/office/powerpoint/2010/main" val="850578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77750" y="1921164"/>
            <a:ext cx="6659238" cy="3592946"/>
          </a:xfrm>
          <a:prstGeom prst="rect">
            <a:avLst/>
          </a:prstGeom>
        </p:spPr>
      </p:pic>
      <p:pic>
        <p:nvPicPr>
          <p:cNvPr id="4098" name="Picture 2" descr="What are the differences between bioinformatics and ..."/>
          <p:cNvPicPr>
            <a:picLocks noChangeAspect="1" noChangeArrowheads="1"/>
          </p:cNvPicPr>
          <p:nvPr/>
        </p:nvPicPr>
        <p:blipFill rotWithShape="1">
          <a:blip r:embed="rId3">
            <a:extLst>
              <a:ext uri="{28A0092B-C50C-407E-A947-70E740481C1C}">
                <a14:useLocalDpi xmlns:a14="http://schemas.microsoft.com/office/drawing/2010/main" val="0"/>
              </a:ext>
            </a:extLst>
          </a:blip>
          <a:srcRect t="15121" b="21413"/>
          <a:stretch/>
        </p:blipFill>
        <p:spPr bwMode="auto">
          <a:xfrm>
            <a:off x="0" y="2336799"/>
            <a:ext cx="4793870" cy="227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863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1965" y="427749"/>
            <a:ext cx="11009744" cy="2862322"/>
          </a:xfrm>
          <a:prstGeom prst="rect">
            <a:avLst/>
          </a:prstGeom>
        </p:spPr>
        <p:txBody>
          <a:bodyPr wrap="square">
            <a:spAutoFit/>
          </a:bodyPr>
          <a:lstStyle/>
          <a:p>
            <a:pPr algn="just"/>
            <a:r>
              <a:rPr lang="en-US" b="1" dirty="0">
                <a:solidFill>
                  <a:srgbClr val="000000"/>
                </a:solidFill>
                <a:latin typeface="-apple-system"/>
              </a:rPr>
              <a:t>What is Global Alignment?</a:t>
            </a:r>
            <a:endParaRPr lang="en-US" dirty="0">
              <a:solidFill>
                <a:srgbClr val="000000"/>
              </a:solidFill>
              <a:latin typeface="-apple-system"/>
            </a:endParaRPr>
          </a:p>
          <a:p>
            <a:pPr algn="just"/>
            <a:r>
              <a:rPr lang="en-US" dirty="0">
                <a:solidFill>
                  <a:srgbClr val="000000"/>
                </a:solidFill>
                <a:latin typeface="-apple-system"/>
              </a:rPr>
              <a:t>Global Alignment is a type of pairwise sequence alignment where two sequences are generally similar over the length as it is the end-to-end alignment of two strings and takes account of entire sequences. </a:t>
            </a:r>
            <a:endParaRPr lang="en-US" dirty="0" smtClean="0">
              <a:solidFill>
                <a:srgbClr val="000000"/>
              </a:solidFill>
              <a:latin typeface="-apple-system"/>
            </a:endParaRPr>
          </a:p>
          <a:p>
            <a:pPr algn="just"/>
            <a:endParaRPr lang="en-US" dirty="0">
              <a:solidFill>
                <a:srgbClr val="000000"/>
              </a:solidFill>
              <a:latin typeface="-apple-system"/>
            </a:endParaRPr>
          </a:p>
          <a:p>
            <a:pPr algn="just"/>
            <a:r>
              <a:rPr lang="en-US" dirty="0" smtClean="0">
                <a:solidFill>
                  <a:srgbClr val="000000"/>
                </a:solidFill>
                <a:latin typeface="-apple-system"/>
              </a:rPr>
              <a:t>A </a:t>
            </a:r>
            <a:r>
              <a:rPr lang="en-US" dirty="0">
                <a:solidFill>
                  <a:srgbClr val="000000"/>
                </a:solidFill>
                <a:latin typeface="-apple-system"/>
              </a:rPr>
              <a:t>global alignment algorithm is of Needleman-</a:t>
            </a:r>
            <a:r>
              <a:rPr lang="en-US" dirty="0" err="1">
                <a:solidFill>
                  <a:srgbClr val="000000"/>
                </a:solidFill>
                <a:latin typeface="-apple-system"/>
              </a:rPr>
              <a:t>Wunsch</a:t>
            </a:r>
            <a:r>
              <a:rPr lang="en-US" dirty="0">
                <a:solidFill>
                  <a:srgbClr val="000000"/>
                </a:solidFill>
                <a:latin typeface="-apple-system"/>
              </a:rPr>
              <a:t> algorithm and is usually done for comparison of the homologous genes like comparing the two genes having the same function and is suitable for the alignment of two very closely related sequences. </a:t>
            </a:r>
            <a:endParaRPr lang="en-US" dirty="0" smtClean="0">
              <a:solidFill>
                <a:srgbClr val="000000"/>
              </a:solidFill>
              <a:latin typeface="-apple-system"/>
            </a:endParaRPr>
          </a:p>
          <a:p>
            <a:pPr algn="just"/>
            <a:endParaRPr lang="en-US" dirty="0">
              <a:solidFill>
                <a:srgbClr val="000000"/>
              </a:solidFill>
              <a:latin typeface="-apple-system"/>
            </a:endParaRPr>
          </a:p>
          <a:p>
            <a:pPr algn="just"/>
            <a:r>
              <a:rPr lang="en-US" dirty="0" smtClean="0">
                <a:solidFill>
                  <a:srgbClr val="000000"/>
                </a:solidFill>
                <a:latin typeface="-apple-system"/>
              </a:rPr>
              <a:t>Mainly </a:t>
            </a:r>
            <a:r>
              <a:rPr lang="en-US" dirty="0">
                <a:solidFill>
                  <a:srgbClr val="000000"/>
                </a:solidFill>
                <a:latin typeface="-apple-system"/>
              </a:rPr>
              <a:t>EMBOSS Needle tool is used for Global sequence alignment as It is more applicable for the sequences that are closely related and are basically of the same length.</a:t>
            </a:r>
            <a:endParaRPr lang="en-US" b="0" i="0" dirty="0">
              <a:solidFill>
                <a:srgbClr val="000000"/>
              </a:solidFill>
              <a:effectLst/>
              <a:latin typeface="-apple-system"/>
            </a:endParaRPr>
          </a:p>
        </p:txBody>
      </p:sp>
    </p:spTree>
    <p:extLst>
      <p:ext uri="{BB962C8B-B14F-4D97-AF65-F5344CB8AC3E}">
        <p14:creationId xmlns:p14="http://schemas.microsoft.com/office/powerpoint/2010/main" val="3589794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8145" y="751344"/>
            <a:ext cx="11129819" cy="4524315"/>
          </a:xfrm>
          <a:prstGeom prst="rect">
            <a:avLst/>
          </a:prstGeom>
        </p:spPr>
        <p:txBody>
          <a:bodyPr wrap="square">
            <a:spAutoFit/>
          </a:bodyPr>
          <a:lstStyle/>
          <a:p>
            <a:pPr algn="just"/>
            <a:r>
              <a:rPr lang="en-US" b="1" dirty="0">
                <a:solidFill>
                  <a:srgbClr val="0A0000"/>
                </a:solidFill>
                <a:latin typeface="-apple-system"/>
              </a:rPr>
              <a:t>Needleman and </a:t>
            </a:r>
            <a:r>
              <a:rPr lang="en-US" b="1" dirty="0" err="1">
                <a:solidFill>
                  <a:srgbClr val="0A0000"/>
                </a:solidFill>
                <a:latin typeface="-apple-system"/>
              </a:rPr>
              <a:t>Wunsch</a:t>
            </a:r>
            <a:r>
              <a:rPr lang="en-US" b="1" dirty="0">
                <a:solidFill>
                  <a:srgbClr val="0A0000"/>
                </a:solidFill>
                <a:latin typeface="-apple-system"/>
              </a:rPr>
              <a:t> </a:t>
            </a:r>
            <a:r>
              <a:rPr lang="en-US" b="1" dirty="0" smtClean="0">
                <a:solidFill>
                  <a:srgbClr val="0A0000"/>
                </a:solidFill>
                <a:latin typeface="-apple-system"/>
              </a:rPr>
              <a:t>Alignment</a:t>
            </a:r>
          </a:p>
          <a:p>
            <a:pPr algn="just"/>
            <a:endParaRPr lang="en-US" dirty="0">
              <a:solidFill>
                <a:srgbClr val="0A0000"/>
              </a:solidFill>
              <a:latin typeface="-apple-system"/>
            </a:endParaRPr>
          </a:p>
          <a:p>
            <a:pPr algn="just">
              <a:buFont typeface="Arial" panose="020B0604020202020204" pitchFamily="34" charset="0"/>
              <a:buChar char="•"/>
            </a:pPr>
            <a:r>
              <a:rPr lang="en-US" dirty="0">
                <a:solidFill>
                  <a:srgbClr val="000000"/>
                </a:solidFill>
                <a:latin typeface="-apple-system"/>
              </a:rPr>
              <a:t>Needleman and </a:t>
            </a:r>
            <a:r>
              <a:rPr lang="en-US" dirty="0" err="1">
                <a:solidFill>
                  <a:srgbClr val="000000"/>
                </a:solidFill>
                <a:latin typeface="-apple-system"/>
              </a:rPr>
              <a:t>Wunsch</a:t>
            </a:r>
            <a:r>
              <a:rPr lang="en-US" dirty="0">
                <a:solidFill>
                  <a:srgbClr val="000000"/>
                </a:solidFill>
                <a:latin typeface="-apple-system"/>
              </a:rPr>
              <a:t> adapted the dynamic programming methods in 1970 to solve the difficult problem of global sequence alignment</a:t>
            </a:r>
            <a:r>
              <a:rPr lang="en-US" dirty="0" smtClean="0">
                <a:solidFill>
                  <a:srgbClr val="000000"/>
                </a:solidFill>
                <a:latin typeface="-apple-system"/>
              </a:rPr>
              <a:t>.</a:t>
            </a:r>
          </a:p>
          <a:p>
            <a:pPr algn="just">
              <a:buFont typeface="Arial" panose="020B0604020202020204" pitchFamily="34" charset="0"/>
              <a:buChar char="•"/>
            </a:pPr>
            <a:endParaRPr lang="en-US" dirty="0">
              <a:solidFill>
                <a:srgbClr val="000000"/>
              </a:solidFill>
              <a:latin typeface="-apple-system"/>
            </a:endParaRPr>
          </a:p>
          <a:p>
            <a:pPr algn="just">
              <a:buFont typeface="Arial" panose="020B0604020202020204" pitchFamily="34" charset="0"/>
              <a:buChar char="•"/>
            </a:pPr>
            <a:r>
              <a:rPr lang="en-US" dirty="0">
                <a:solidFill>
                  <a:srgbClr val="000000"/>
                </a:solidFill>
                <a:latin typeface="-apple-system"/>
              </a:rPr>
              <a:t>Global sequence aligns the sequences of every amino acid and nucleotide found throughout the length.</a:t>
            </a:r>
          </a:p>
          <a:p>
            <a:pPr algn="just">
              <a:buFont typeface="Arial" panose="020B0604020202020204" pitchFamily="34" charset="0"/>
              <a:buChar char="•"/>
            </a:pPr>
            <a:r>
              <a:rPr lang="en-US" dirty="0">
                <a:solidFill>
                  <a:srgbClr val="000000"/>
                </a:solidFill>
                <a:latin typeface="-apple-system"/>
              </a:rPr>
              <a:t>This alignment is also used for making multiple sequence alignments</a:t>
            </a:r>
            <a:r>
              <a:rPr lang="en-US" dirty="0" smtClean="0">
                <a:solidFill>
                  <a:srgbClr val="000000"/>
                </a:solidFill>
                <a:latin typeface="-apple-system"/>
              </a:rPr>
              <a:t>.</a:t>
            </a:r>
          </a:p>
          <a:p>
            <a:pPr algn="just">
              <a:buFont typeface="Arial" panose="020B0604020202020204" pitchFamily="34" charset="0"/>
              <a:buChar char="•"/>
            </a:pPr>
            <a:endParaRPr lang="en-US" dirty="0">
              <a:solidFill>
                <a:srgbClr val="000000"/>
              </a:solidFill>
              <a:latin typeface="-apple-system"/>
            </a:endParaRPr>
          </a:p>
          <a:p>
            <a:pPr algn="just">
              <a:buFont typeface="Arial" panose="020B0604020202020204" pitchFamily="34" charset="0"/>
              <a:buChar char="•"/>
            </a:pPr>
            <a:r>
              <a:rPr lang="en-US" dirty="0">
                <a:solidFill>
                  <a:srgbClr val="000000"/>
                </a:solidFill>
                <a:latin typeface="-apple-system"/>
              </a:rPr>
              <a:t>As the statistical value (E-Value) does not apply to the sequences in global alignments, it is not useful at all for discovering similarities</a:t>
            </a:r>
            <a:r>
              <a:rPr lang="en-US" dirty="0" smtClean="0">
                <a:solidFill>
                  <a:srgbClr val="000000"/>
                </a:solidFill>
                <a:latin typeface="-apple-system"/>
              </a:rPr>
              <a:t>.</a:t>
            </a:r>
          </a:p>
          <a:p>
            <a:pPr algn="just">
              <a:buFont typeface="Arial" panose="020B0604020202020204" pitchFamily="34" charset="0"/>
              <a:buChar char="•"/>
            </a:pPr>
            <a:endParaRPr lang="en-US" dirty="0">
              <a:solidFill>
                <a:srgbClr val="000000"/>
              </a:solidFill>
              <a:latin typeface="-apple-system"/>
            </a:endParaRPr>
          </a:p>
          <a:p>
            <a:pPr algn="just">
              <a:buFont typeface="Arial" panose="020B0604020202020204" pitchFamily="34" charset="0"/>
              <a:buChar char="•"/>
            </a:pPr>
            <a:endParaRPr lang="en-US" dirty="0">
              <a:solidFill>
                <a:srgbClr val="000000"/>
              </a:solidFill>
              <a:latin typeface="-apple-system"/>
            </a:endParaRPr>
          </a:p>
          <a:p>
            <a:pPr algn="just">
              <a:buFont typeface="Arial" panose="020B0604020202020204" pitchFamily="34" charset="0"/>
              <a:buChar char="•"/>
            </a:pPr>
            <a:r>
              <a:rPr lang="en-US" dirty="0">
                <a:solidFill>
                  <a:srgbClr val="000000"/>
                </a:solidFill>
                <a:latin typeface="-apple-system"/>
              </a:rPr>
              <a:t>There are other different reasons for making a global alignment that includes:</a:t>
            </a:r>
          </a:p>
          <a:p>
            <a:pPr marL="742950" lvl="1" indent="-285750" algn="just">
              <a:buFont typeface="Arial" panose="020B0604020202020204" pitchFamily="34" charset="0"/>
              <a:buChar char="•"/>
            </a:pPr>
            <a:r>
              <a:rPr lang="en-US" dirty="0">
                <a:solidFill>
                  <a:srgbClr val="000000"/>
                </a:solidFill>
                <a:latin typeface="-apple-system"/>
              </a:rPr>
              <a:t>For checking the minor differences between the two sequences.</a:t>
            </a:r>
          </a:p>
          <a:p>
            <a:pPr marL="742950" lvl="1" indent="-285750" algn="just">
              <a:buFont typeface="Arial" panose="020B0604020202020204" pitchFamily="34" charset="0"/>
              <a:buChar char="•"/>
            </a:pPr>
            <a:r>
              <a:rPr lang="en-US" dirty="0">
                <a:solidFill>
                  <a:srgbClr val="000000"/>
                </a:solidFill>
                <a:latin typeface="-apple-system"/>
              </a:rPr>
              <a:t>For the analysis of polymorphisms like SNPs between the closely related species.</a:t>
            </a:r>
          </a:p>
          <a:p>
            <a:pPr marL="742950" lvl="1" indent="-285750" algn="just">
              <a:buFont typeface="Arial" panose="020B0604020202020204" pitchFamily="34" charset="0"/>
              <a:buChar char="•"/>
            </a:pPr>
            <a:r>
              <a:rPr lang="en-US" dirty="0">
                <a:solidFill>
                  <a:srgbClr val="000000"/>
                </a:solidFill>
                <a:latin typeface="-apple-system"/>
              </a:rPr>
              <a:t>Comparing two sequences that partially overlap with each other.</a:t>
            </a:r>
            <a:endParaRPr lang="en-US" b="0" i="0" dirty="0">
              <a:solidFill>
                <a:srgbClr val="000000"/>
              </a:solidFill>
              <a:effectLst/>
              <a:latin typeface="-apple-system"/>
            </a:endParaRPr>
          </a:p>
        </p:txBody>
      </p:sp>
    </p:spTree>
    <p:extLst>
      <p:ext uri="{BB962C8B-B14F-4D97-AF65-F5344CB8AC3E}">
        <p14:creationId xmlns:p14="http://schemas.microsoft.com/office/powerpoint/2010/main" val="437307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28800" y="199642"/>
            <a:ext cx="8653462" cy="6548820"/>
          </a:xfrm>
          <a:prstGeom prst="rect">
            <a:avLst/>
          </a:prstGeom>
        </p:spPr>
      </p:pic>
    </p:spTree>
    <p:extLst>
      <p:ext uri="{BB962C8B-B14F-4D97-AF65-F5344CB8AC3E}">
        <p14:creationId xmlns:p14="http://schemas.microsoft.com/office/powerpoint/2010/main" val="3764043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2472" y="390524"/>
            <a:ext cx="8845965" cy="6305839"/>
          </a:xfrm>
          <a:prstGeom prst="rect">
            <a:avLst/>
          </a:prstGeom>
        </p:spPr>
      </p:pic>
    </p:spTree>
    <p:extLst>
      <p:ext uri="{BB962C8B-B14F-4D97-AF65-F5344CB8AC3E}">
        <p14:creationId xmlns:p14="http://schemas.microsoft.com/office/powerpoint/2010/main" val="3165871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49744" y="676275"/>
            <a:ext cx="7022856" cy="5900016"/>
          </a:xfrm>
          <a:prstGeom prst="rect">
            <a:avLst/>
          </a:prstGeom>
        </p:spPr>
      </p:pic>
    </p:spTree>
    <p:extLst>
      <p:ext uri="{BB962C8B-B14F-4D97-AF65-F5344CB8AC3E}">
        <p14:creationId xmlns:p14="http://schemas.microsoft.com/office/powerpoint/2010/main" val="15326757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4247" y="642937"/>
            <a:ext cx="8603678" cy="6034954"/>
          </a:xfrm>
          <a:prstGeom prst="rect">
            <a:avLst/>
          </a:prstGeom>
        </p:spPr>
      </p:pic>
    </p:spTree>
    <p:extLst>
      <p:ext uri="{BB962C8B-B14F-4D97-AF65-F5344CB8AC3E}">
        <p14:creationId xmlns:p14="http://schemas.microsoft.com/office/powerpoint/2010/main" val="4056096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1547" y="619125"/>
            <a:ext cx="8964016" cy="6114184"/>
          </a:xfrm>
          <a:prstGeom prst="rect">
            <a:avLst/>
          </a:prstGeom>
        </p:spPr>
      </p:pic>
    </p:spTree>
    <p:extLst>
      <p:ext uri="{BB962C8B-B14F-4D97-AF65-F5344CB8AC3E}">
        <p14:creationId xmlns:p14="http://schemas.microsoft.com/office/powerpoint/2010/main" val="2162438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6124" y="634711"/>
            <a:ext cx="9900375" cy="3872633"/>
          </a:xfrm>
          <a:prstGeom prst="rect">
            <a:avLst/>
          </a:prstGeom>
        </p:spPr>
      </p:pic>
      <p:sp>
        <p:nvSpPr>
          <p:cNvPr id="5" name="Rectangle 4"/>
          <p:cNvSpPr/>
          <p:nvPr/>
        </p:nvSpPr>
        <p:spPr>
          <a:xfrm>
            <a:off x="3258974" y="4592843"/>
            <a:ext cx="5834674" cy="369332"/>
          </a:xfrm>
          <a:prstGeom prst="rect">
            <a:avLst/>
          </a:prstGeom>
        </p:spPr>
        <p:txBody>
          <a:bodyPr wrap="none">
            <a:spAutoFit/>
          </a:bodyPr>
          <a:lstStyle/>
          <a:p>
            <a:r>
              <a:rPr lang="en-US" dirty="0"/>
              <a:t>https://www.cs.utoronto.ca/~brudno/bcb410/lec2notes.pdf</a:t>
            </a:r>
          </a:p>
        </p:txBody>
      </p:sp>
    </p:spTree>
    <p:extLst>
      <p:ext uri="{BB962C8B-B14F-4D97-AF65-F5344CB8AC3E}">
        <p14:creationId xmlns:p14="http://schemas.microsoft.com/office/powerpoint/2010/main" val="987479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855" y="401145"/>
            <a:ext cx="11831780" cy="5355312"/>
          </a:xfrm>
          <a:prstGeom prst="rect">
            <a:avLst/>
          </a:prstGeom>
        </p:spPr>
        <p:txBody>
          <a:bodyPr wrap="square">
            <a:spAutoFit/>
          </a:bodyPr>
          <a:lstStyle/>
          <a:p>
            <a:pPr algn="just"/>
            <a:r>
              <a:rPr lang="en-US" b="1" dirty="0">
                <a:solidFill>
                  <a:srgbClr val="000000"/>
                </a:solidFill>
                <a:latin typeface="Georgia" panose="02040502050405020303" pitchFamily="18" charset="0"/>
              </a:rPr>
              <a:t>Dynamic programming (https://vlab.amrita.edu/?</a:t>
            </a:r>
            <a:r>
              <a:rPr lang="en-US" b="1" dirty="0" smtClean="0">
                <a:solidFill>
                  <a:srgbClr val="000000"/>
                </a:solidFill>
                <a:latin typeface="Georgia" panose="02040502050405020303" pitchFamily="18" charset="0"/>
              </a:rPr>
              <a:t>sub=3&amp;brch=274&amp;sim=1433&amp;cnt=1)</a:t>
            </a:r>
            <a:endParaRPr lang="en-US" b="1" dirty="0">
              <a:solidFill>
                <a:srgbClr val="000000"/>
              </a:solidFill>
              <a:latin typeface="Georgia" panose="02040502050405020303" pitchFamily="18" charset="0"/>
            </a:endParaRPr>
          </a:p>
          <a:p>
            <a:pPr algn="just"/>
            <a:r>
              <a:rPr lang="en-US" dirty="0">
                <a:solidFill>
                  <a:srgbClr val="000000"/>
                </a:solidFill>
                <a:latin typeface="Verdana" panose="020B0604030504040204" pitchFamily="34" charset="0"/>
              </a:rPr>
              <a:t> </a:t>
            </a:r>
          </a:p>
          <a:p>
            <a:pPr algn="just"/>
            <a:r>
              <a:rPr lang="en-US" dirty="0">
                <a:solidFill>
                  <a:srgbClr val="000000"/>
                </a:solidFill>
                <a:latin typeface="Verdana" panose="020B0604030504040204" pitchFamily="34" charset="0"/>
              </a:rPr>
              <a:t>Dynamic programming is used for optimal alignment of two sequences. It finds the alignment in a more quantitative way by giving some scores for matches and mismatches (Scoring matrices), rather than only applying dots. By searching the highest scores in the matrix, alignment can be accurately obtained. The Dynamic Programming solves the original problem by dividing the problem into smaller independent sub problems. These techniques are used in many different aspects of computer science. Needleman-</a:t>
            </a:r>
            <a:r>
              <a:rPr lang="en-US" dirty="0" err="1">
                <a:solidFill>
                  <a:srgbClr val="000000"/>
                </a:solidFill>
                <a:latin typeface="Verdana" panose="020B0604030504040204" pitchFamily="34" charset="0"/>
              </a:rPr>
              <a:t>Wunsch</a:t>
            </a:r>
            <a:r>
              <a:rPr lang="en-US" dirty="0">
                <a:solidFill>
                  <a:srgbClr val="000000"/>
                </a:solidFill>
                <a:latin typeface="Verdana" panose="020B0604030504040204" pitchFamily="34" charset="0"/>
              </a:rPr>
              <a:t> and Smith-Waterman algorithms for sequence alignment are defined by dynamic programming approach.</a:t>
            </a:r>
          </a:p>
          <a:p>
            <a:pPr algn="just"/>
            <a:r>
              <a:rPr lang="en-US" dirty="0">
                <a:solidFill>
                  <a:srgbClr val="000000"/>
                </a:solidFill>
                <a:latin typeface="Verdana" panose="020B0604030504040204" pitchFamily="34" charset="0"/>
              </a:rPr>
              <a:t> </a:t>
            </a:r>
          </a:p>
          <a:p>
            <a:pPr algn="just"/>
            <a:r>
              <a:rPr lang="en-US" dirty="0">
                <a:solidFill>
                  <a:srgbClr val="000000"/>
                </a:solidFill>
                <a:latin typeface="Verdana" panose="020B0604030504040204" pitchFamily="34" charset="0"/>
              </a:rPr>
              <a:t>Smith Waterman algorithm was first proposed by Temple F. Smith and Michael S. Waterman in 1981. The algorithm explains the local sequence alignment, it gives conserved regions between the two sequences, and one can align two partially overlapping sequences, also it’s possible to align the subsequence of the sequence to itself. These are the main advantages of Local Sequence Alignment.</a:t>
            </a:r>
          </a:p>
          <a:p>
            <a:pPr algn="just"/>
            <a:r>
              <a:rPr lang="en-US" dirty="0">
                <a:solidFill>
                  <a:srgbClr val="000000"/>
                </a:solidFill>
                <a:latin typeface="Verdana" panose="020B0604030504040204" pitchFamily="34" charset="0"/>
              </a:rPr>
              <a:t> </a:t>
            </a:r>
          </a:p>
          <a:p>
            <a:pPr algn="just"/>
            <a:r>
              <a:rPr lang="en-US" dirty="0">
                <a:solidFill>
                  <a:srgbClr val="000000"/>
                </a:solidFill>
                <a:latin typeface="Verdana" panose="020B0604030504040204" pitchFamily="34" charset="0"/>
              </a:rPr>
              <a:t>This algorithm mainly differs within two aspects from the Needleman-</a:t>
            </a:r>
            <a:r>
              <a:rPr lang="en-US" dirty="0" err="1">
                <a:solidFill>
                  <a:srgbClr val="000000"/>
                </a:solidFill>
                <a:latin typeface="Verdana" panose="020B0604030504040204" pitchFamily="34" charset="0"/>
              </a:rPr>
              <a:t>Wunsch</a:t>
            </a:r>
            <a:r>
              <a:rPr lang="en-US" dirty="0">
                <a:solidFill>
                  <a:srgbClr val="000000"/>
                </a:solidFill>
                <a:latin typeface="Verdana" panose="020B0604030504040204" pitchFamily="34" charset="0"/>
              </a:rPr>
              <a:t> algorithm. First aspect being, local alignment differs by having only a negative score for the mismatch and when the matrix value becomes negative it has to be set to zero (need to take maximum value of the scorings compared with zero). They are also predefined scoring matrices for nucleotide or protein sequences.</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2803754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491" y="595062"/>
            <a:ext cx="11831781" cy="5909310"/>
          </a:xfrm>
          <a:prstGeom prst="rect">
            <a:avLst/>
          </a:prstGeom>
        </p:spPr>
        <p:txBody>
          <a:bodyPr wrap="square">
            <a:spAutoFit/>
          </a:bodyPr>
          <a:lstStyle/>
          <a:p>
            <a:pPr algn="just"/>
            <a:r>
              <a:rPr lang="en-US" b="1" dirty="0">
                <a:solidFill>
                  <a:srgbClr val="000000"/>
                </a:solidFill>
                <a:latin typeface="Georgia" panose="02040502050405020303" pitchFamily="18" charset="0"/>
              </a:rPr>
              <a:t>Scoring matrices: </a:t>
            </a:r>
          </a:p>
          <a:p>
            <a:pPr algn="just"/>
            <a:r>
              <a:rPr lang="en-US" dirty="0">
                <a:solidFill>
                  <a:srgbClr val="000000"/>
                </a:solidFill>
                <a:latin typeface="Verdana" panose="020B0604030504040204" pitchFamily="34" charset="0"/>
              </a:rPr>
              <a:t> </a:t>
            </a:r>
          </a:p>
          <a:p>
            <a:pPr algn="just"/>
            <a:r>
              <a:rPr lang="en-US" dirty="0">
                <a:solidFill>
                  <a:srgbClr val="000000"/>
                </a:solidFill>
                <a:latin typeface="Verdana" panose="020B0604030504040204" pitchFamily="34" charset="0"/>
              </a:rPr>
              <a:t> </a:t>
            </a:r>
          </a:p>
          <a:p>
            <a:pPr algn="just"/>
            <a:r>
              <a:rPr lang="en-US" dirty="0">
                <a:solidFill>
                  <a:srgbClr val="000000"/>
                </a:solidFill>
                <a:latin typeface="Verdana" panose="020B0604030504040204" pitchFamily="34" charset="0"/>
              </a:rPr>
              <a:t>In optimal alignment procedures, mostly Needleman-</a:t>
            </a:r>
            <a:r>
              <a:rPr lang="en-US" dirty="0" err="1">
                <a:solidFill>
                  <a:srgbClr val="000000"/>
                </a:solidFill>
                <a:latin typeface="Verdana" panose="020B0604030504040204" pitchFamily="34" charset="0"/>
              </a:rPr>
              <a:t>Wunsch</a:t>
            </a:r>
            <a:r>
              <a:rPr lang="en-US" dirty="0">
                <a:solidFill>
                  <a:srgbClr val="000000"/>
                </a:solidFill>
                <a:latin typeface="Verdana" panose="020B0604030504040204" pitchFamily="34" charset="0"/>
              </a:rPr>
              <a:t> and Smith-Waterman algorithms use scoring system. For nucleotide sequence alignment, the scoring matrices used are relatively simpler since the frequency of mutation for all the bases are equal. Positive or higher value is assigned for a match and a negative or a lower value is assigned for mismatch. These assumption based scores can be used for scoring the matrices. There are other scoring matrices which are predefined mostly, used in the case of amino acid substitutions.</a:t>
            </a:r>
          </a:p>
          <a:p>
            <a:pPr algn="just"/>
            <a:r>
              <a:rPr lang="en-US" dirty="0">
                <a:solidFill>
                  <a:srgbClr val="000000"/>
                </a:solidFill>
                <a:latin typeface="Verdana" panose="020B0604030504040204" pitchFamily="34" charset="0"/>
              </a:rPr>
              <a:t> </a:t>
            </a:r>
          </a:p>
          <a:p>
            <a:pPr algn="just"/>
            <a:r>
              <a:rPr lang="en-US" dirty="0">
                <a:solidFill>
                  <a:srgbClr val="000000"/>
                </a:solidFill>
                <a:latin typeface="Verdana" panose="020B0604030504040204" pitchFamily="34" charset="0"/>
              </a:rPr>
              <a:t>Mainly used predefined matrices are PAM and BLOSUM.</a:t>
            </a:r>
          </a:p>
          <a:p>
            <a:pPr algn="just"/>
            <a:r>
              <a:rPr lang="en-US" dirty="0">
                <a:solidFill>
                  <a:srgbClr val="000000"/>
                </a:solidFill>
                <a:latin typeface="Verdana" panose="020B0604030504040204" pitchFamily="34" charset="0"/>
              </a:rPr>
              <a:t> </a:t>
            </a:r>
          </a:p>
          <a:p>
            <a:pPr algn="just"/>
            <a:r>
              <a:rPr lang="en-US" b="1" dirty="0">
                <a:solidFill>
                  <a:srgbClr val="000000"/>
                </a:solidFill>
                <a:latin typeface="Verdana" panose="020B0604030504040204" pitchFamily="34" charset="0"/>
              </a:rPr>
              <a:t>PAM Matrices:</a:t>
            </a:r>
            <a:r>
              <a:rPr lang="en-US" dirty="0">
                <a:solidFill>
                  <a:srgbClr val="000000"/>
                </a:solidFill>
                <a:latin typeface="Verdana" panose="020B0604030504040204" pitchFamily="34" charset="0"/>
              </a:rPr>
              <a:t> Margaret </a:t>
            </a:r>
            <a:r>
              <a:rPr lang="en-US" dirty="0" err="1">
                <a:solidFill>
                  <a:srgbClr val="000000"/>
                </a:solidFill>
                <a:latin typeface="Verdana" panose="020B0604030504040204" pitchFamily="34" charset="0"/>
              </a:rPr>
              <a:t>Dayhoff</a:t>
            </a:r>
            <a:r>
              <a:rPr lang="en-US" dirty="0">
                <a:solidFill>
                  <a:srgbClr val="000000"/>
                </a:solidFill>
                <a:latin typeface="Verdana" panose="020B0604030504040204" pitchFamily="34" charset="0"/>
              </a:rPr>
              <a:t> was the first one to develop the PAM matrix, PAM stands for Point Accepted Mutations. PAM matrices are calculated by observing the differences in closely related proteins. One PAM unit (PAM1) specifies one accepted point mutation per 100 amino acid residues, i.e. 1% change and 99% remains as such.</a:t>
            </a:r>
          </a:p>
          <a:p>
            <a:pPr algn="just"/>
            <a:r>
              <a:rPr lang="en-US" dirty="0">
                <a:solidFill>
                  <a:srgbClr val="000000"/>
                </a:solidFill>
                <a:latin typeface="Verdana" panose="020B0604030504040204" pitchFamily="34" charset="0"/>
              </a:rPr>
              <a:t> </a:t>
            </a:r>
          </a:p>
          <a:p>
            <a:pPr algn="just"/>
            <a:r>
              <a:rPr lang="en-US" b="1" dirty="0">
                <a:solidFill>
                  <a:srgbClr val="000000"/>
                </a:solidFill>
                <a:latin typeface="Verdana" panose="020B0604030504040204" pitchFamily="34" charset="0"/>
              </a:rPr>
              <a:t>BLOSUM:</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BLOcks</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SUbstitution</a:t>
            </a:r>
            <a:r>
              <a:rPr lang="en-US" dirty="0">
                <a:solidFill>
                  <a:srgbClr val="000000"/>
                </a:solidFill>
                <a:latin typeface="Verdana" panose="020B0604030504040204" pitchFamily="34" charset="0"/>
              </a:rPr>
              <a:t> Matrix, developed by </a:t>
            </a:r>
            <a:r>
              <a:rPr lang="en-US" dirty="0" err="1">
                <a:solidFill>
                  <a:srgbClr val="000000"/>
                </a:solidFill>
                <a:latin typeface="Verdana" panose="020B0604030504040204" pitchFamily="34" charset="0"/>
              </a:rPr>
              <a:t>Henikoff</a:t>
            </a:r>
            <a:r>
              <a:rPr lang="en-US" dirty="0">
                <a:solidFill>
                  <a:srgbClr val="000000"/>
                </a:solidFill>
                <a:latin typeface="Verdana" panose="020B0604030504040204" pitchFamily="34" charset="0"/>
              </a:rPr>
              <a:t> and </a:t>
            </a:r>
            <a:r>
              <a:rPr lang="en-US" dirty="0" err="1">
                <a:solidFill>
                  <a:srgbClr val="000000"/>
                </a:solidFill>
                <a:latin typeface="Verdana" panose="020B0604030504040204" pitchFamily="34" charset="0"/>
              </a:rPr>
              <a:t>Henikoff</a:t>
            </a:r>
            <a:r>
              <a:rPr lang="en-US" dirty="0">
                <a:solidFill>
                  <a:srgbClr val="000000"/>
                </a:solidFill>
                <a:latin typeface="Verdana" panose="020B0604030504040204" pitchFamily="34" charset="0"/>
              </a:rPr>
              <a:t> in 1992, used conserved regions. These matrices are actual percentage identity values. Simply to say, they depend on similarity. </a:t>
            </a:r>
            <a:r>
              <a:rPr lang="en-US" dirty="0" err="1">
                <a:solidFill>
                  <a:srgbClr val="000000"/>
                </a:solidFill>
                <a:latin typeface="Verdana" panose="020B0604030504040204" pitchFamily="34" charset="0"/>
              </a:rPr>
              <a:t>Blosum</a:t>
            </a:r>
            <a:r>
              <a:rPr lang="en-US" dirty="0">
                <a:solidFill>
                  <a:srgbClr val="000000"/>
                </a:solidFill>
                <a:latin typeface="Verdana" panose="020B0604030504040204" pitchFamily="34" charset="0"/>
              </a:rPr>
              <a:t> 62 means there is 62 % similarity.</a:t>
            </a:r>
          </a:p>
          <a:p>
            <a:pPr algn="just"/>
            <a:r>
              <a:rPr lang="en-US" dirty="0">
                <a:solidFill>
                  <a:srgbClr val="000000"/>
                </a:solidFill>
                <a:latin typeface="Verdana" panose="020B0604030504040204" pitchFamily="34" charset="0"/>
              </a:rPr>
              <a:t> </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192524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482"/>
            <a:ext cx="12127344" cy="6740307"/>
          </a:xfrm>
          <a:prstGeom prst="rect">
            <a:avLst/>
          </a:prstGeom>
        </p:spPr>
        <p:txBody>
          <a:bodyPr wrap="square">
            <a:spAutoFit/>
          </a:bodyPr>
          <a:lstStyle/>
          <a:p>
            <a:pPr algn="just"/>
            <a:r>
              <a:rPr lang="en-US" b="1" i="0" dirty="0" smtClean="0">
                <a:solidFill>
                  <a:srgbClr val="1A1A1A"/>
                </a:solidFill>
                <a:effectLst/>
                <a:latin typeface="var(--font-family-serif)"/>
              </a:rPr>
              <a:t>Underpinnings of computational biology</a:t>
            </a:r>
          </a:p>
          <a:p>
            <a:pPr marL="285750" indent="-285750" algn="just">
              <a:buFont typeface="Wingdings" panose="05000000000000000000" pitchFamily="2" charset="2"/>
              <a:buChar char="q"/>
            </a:pPr>
            <a:r>
              <a:rPr lang="en-US" b="0" i="0" dirty="0" smtClean="0">
                <a:solidFill>
                  <a:srgbClr val="1A1A1A"/>
                </a:solidFill>
                <a:effectLst/>
                <a:latin typeface="Georgia" panose="02040502050405020303" pitchFamily="18" charset="0"/>
              </a:rPr>
              <a:t>The beginnings of computational biology essentially date to the origins of computer science. British mathematician and logician </a:t>
            </a:r>
            <a:r>
              <a:rPr lang="en-US" b="0" i="0" dirty="0" smtClean="0">
                <a:solidFill>
                  <a:srgbClr val="1A1A1A"/>
                </a:solidFill>
                <a:effectLst/>
                <a:latin typeface="Georgia" panose="02040502050405020303" pitchFamily="18" charset="0"/>
                <a:hlinkClick r:id="rId2"/>
              </a:rPr>
              <a:t>Alan Turing</a:t>
            </a:r>
            <a:r>
              <a:rPr lang="en-US" b="0" i="0" dirty="0" smtClean="0">
                <a:solidFill>
                  <a:srgbClr val="1A1A1A"/>
                </a:solidFill>
                <a:effectLst/>
                <a:latin typeface="Georgia" panose="02040502050405020303" pitchFamily="18" charset="0"/>
              </a:rPr>
              <a:t>, often called the father of computing, used early computers to </a:t>
            </a:r>
            <a:r>
              <a:rPr lang="en-US" b="0" i="0" u="none" strike="noStrike" dirty="0" smtClean="0">
                <a:solidFill>
                  <a:srgbClr val="1A1A1A"/>
                </a:solidFill>
                <a:effectLst/>
                <a:latin typeface="Georgia" panose="02040502050405020303" pitchFamily="18" charset="0"/>
                <a:hlinkClick r:id="rId3"/>
              </a:rPr>
              <a:t>implement</a:t>
            </a:r>
            <a:r>
              <a:rPr lang="en-US" b="0" i="0" dirty="0" smtClean="0">
                <a:solidFill>
                  <a:srgbClr val="1A1A1A"/>
                </a:solidFill>
                <a:effectLst/>
                <a:latin typeface="Georgia" panose="02040502050405020303" pitchFamily="18" charset="0"/>
              </a:rPr>
              <a:t> a model of biological morphogenesis (the development of pattern and form in living organisms) in the early 1950s, shortly before his death. </a:t>
            </a:r>
          </a:p>
          <a:p>
            <a:pPr marL="285750" indent="-285750" algn="just">
              <a:buFont typeface="Wingdings" panose="05000000000000000000" pitchFamily="2" charset="2"/>
              <a:buChar char="q"/>
            </a:pPr>
            <a:endParaRPr lang="en-US" dirty="0">
              <a:solidFill>
                <a:srgbClr val="1A1A1A"/>
              </a:solidFill>
              <a:latin typeface="Georgia" panose="02040502050405020303" pitchFamily="18" charset="0"/>
            </a:endParaRPr>
          </a:p>
          <a:p>
            <a:pPr marL="285750" indent="-285750" algn="just">
              <a:buFont typeface="Wingdings" panose="05000000000000000000" pitchFamily="2" charset="2"/>
              <a:buChar char="q"/>
            </a:pPr>
            <a:r>
              <a:rPr lang="en-US" b="0" i="0" dirty="0" smtClean="0">
                <a:solidFill>
                  <a:srgbClr val="1A1A1A"/>
                </a:solidFill>
                <a:effectLst/>
                <a:latin typeface="Georgia" panose="02040502050405020303" pitchFamily="18" charset="0"/>
              </a:rPr>
              <a:t>Starting in the 1950s, </a:t>
            </a:r>
            <a:r>
              <a:rPr lang="en-US" b="0" i="0" dirty="0" smtClean="0">
                <a:effectLst/>
                <a:latin typeface="Georgia" panose="02040502050405020303" pitchFamily="18" charset="0"/>
                <a:hlinkClick r:id="rId4"/>
              </a:rPr>
              <a:t>taxonomists</a:t>
            </a:r>
            <a:r>
              <a:rPr lang="en-US" b="0" i="0" dirty="0" smtClean="0">
                <a:solidFill>
                  <a:srgbClr val="1A1A1A"/>
                </a:solidFill>
                <a:effectLst/>
                <a:latin typeface="Georgia" panose="02040502050405020303" pitchFamily="18" charset="0"/>
              </a:rPr>
              <a:t> began to incorporate computers into their work, using the machines to assist in the </a:t>
            </a:r>
            <a:r>
              <a:rPr lang="en-US" b="0" i="0" dirty="0" smtClean="0">
                <a:effectLst/>
                <a:latin typeface="Georgia" panose="02040502050405020303" pitchFamily="18" charset="0"/>
                <a:hlinkClick r:id="rId5"/>
              </a:rPr>
              <a:t>classification</a:t>
            </a:r>
            <a:r>
              <a:rPr lang="en-US" b="0" i="0" dirty="0" smtClean="0">
                <a:solidFill>
                  <a:srgbClr val="1A1A1A"/>
                </a:solidFill>
                <a:effectLst/>
                <a:latin typeface="Georgia" panose="02040502050405020303" pitchFamily="18" charset="0"/>
              </a:rPr>
              <a:t> of organisms by clustering them based on similarities of sets of traits. Such </a:t>
            </a:r>
            <a:r>
              <a:rPr lang="en-US" b="0" i="0" u="none" strike="noStrike" dirty="0" smtClean="0">
                <a:effectLst/>
                <a:latin typeface="Georgia" panose="02040502050405020303" pitchFamily="18" charset="0"/>
                <a:hlinkClick r:id="rId6"/>
              </a:rPr>
              <a:t>taxonomies</a:t>
            </a:r>
            <a:r>
              <a:rPr lang="en-US" b="0" i="0" dirty="0" smtClean="0">
                <a:solidFill>
                  <a:srgbClr val="1A1A1A"/>
                </a:solidFill>
                <a:effectLst/>
                <a:latin typeface="Georgia" panose="02040502050405020303" pitchFamily="18" charset="0"/>
              </a:rPr>
              <a:t> have been useful particularly for </a:t>
            </a:r>
            <a:r>
              <a:rPr lang="en-US" b="0" i="0" dirty="0" err="1" smtClean="0">
                <a:effectLst/>
                <a:latin typeface="Georgia" panose="02040502050405020303" pitchFamily="18" charset="0"/>
                <a:hlinkClick r:id="rId7"/>
              </a:rPr>
              <a:t>phylogenetics</a:t>
            </a:r>
            <a:r>
              <a:rPr lang="en-US" b="0" i="0" dirty="0" smtClean="0">
                <a:solidFill>
                  <a:srgbClr val="1A1A1A"/>
                </a:solidFill>
                <a:effectLst/>
                <a:latin typeface="Georgia" panose="02040502050405020303" pitchFamily="18" charset="0"/>
              </a:rPr>
              <a:t> (the study of evolutionary relationships). In the 1960s, when existing techniques were extended to the level of </a:t>
            </a:r>
            <a:r>
              <a:rPr lang="en-US" b="0" i="0" dirty="0" smtClean="0">
                <a:effectLst/>
                <a:latin typeface="Georgia" panose="02040502050405020303" pitchFamily="18" charset="0"/>
                <a:hlinkClick r:id="rId8"/>
              </a:rPr>
              <a:t>DNA</a:t>
            </a:r>
            <a:r>
              <a:rPr lang="en-US" b="0" i="0" dirty="0" smtClean="0">
                <a:solidFill>
                  <a:srgbClr val="1A1A1A"/>
                </a:solidFill>
                <a:effectLst/>
                <a:latin typeface="Georgia" panose="02040502050405020303" pitchFamily="18" charset="0"/>
              </a:rPr>
              <a:t> sequences and </a:t>
            </a:r>
            <a:r>
              <a:rPr lang="en-US" b="0" i="0" dirty="0" smtClean="0">
                <a:effectLst/>
                <a:latin typeface="Georgia" panose="02040502050405020303" pitchFamily="18" charset="0"/>
                <a:hlinkClick r:id="rId9"/>
              </a:rPr>
              <a:t>amino acid</a:t>
            </a:r>
            <a:r>
              <a:rPr lang="en-US" b="0" i="0" dirty="0" smtClean="0">
                <a:solidFill>
                  <a:srgbClr val="1A1A1A"/>
                </a:solidFill>
                <a:effectLst/>
                <a:latin typeface="Georgia" panose="02040502050405020303" pitchFamily="18" charset="0"/>
              </a:rPr>
              <a:t> sequences of proteins and combined with a burgeoning knowledge of cellular processes and protein structures, a whole new set of computational methods was developed in support of molecular </a:t>
            </a:r>
            <a:r>
              <a:rPr lang="en-US" b="0" i="0" dirty="0" err="1" smtClean="0">
                <a:solidFill>
                  <a:srgbClr val="1A1A1A"/>
                </a:solidFill>
                <a:effectLst/>
                <a:latin typeface="Georgia" panose="02040502050405020303" pitchFamily="18" charset="0"/>
              </a:rPr>
              <a:t>phylogenetics</a:t>
            </a:r>
            <a:r>
              <a:rPr lang="en-US" b="0" i="0" dirty="0" smtClean="0">
                <a:solidFill>
                  <a:srgbClr val="1A1A1A"/>
                </a:solidFill>
                <a:effectLst/>
                <a:latin typeface="Georgia" panose="02040502050405020303" pitchFamily="18" charset="0"/>
              </a:rPr>
              <a:t>. These computational methods entailed the creation of increasingly sophisticated techniques for the comparison of strings of symbols that benefited from the formal study of </a:t>
            </a:r>
            <a:r>
              <a:rPr lang="en-US" b="0" i="0" dirty="0" smtClean="0">
                <a:effectLst/>
                <a:latin typeface="Georgia" panose="02040502050405020303" pitchFamily="18" charset="0"/>
                <a:hlinkClick r:id="rId10"/>
              </a:rPr>
              <a:t>algorithms</a:t>
            </a:r>
            <a:r>
              <a:rPr lang="en-US" b="0" i="0" dirty="0" smtClean="0">
                <a:solidFill>
                  <a:srgbClr val="1A1A1A"/>
                </a:solidFill>
                <a:effectLst/>
                <a:latin typeface="Georgia" panose="02040502050405020303" pitchFamily="18" charset="0"/>
              </a:rPr>
              <a:t> and the study of </a:t>
            </a:r>
            <a:r>
              <a:rPr lang="en-US" b="0" i="0" u="none" strike="noStrike" dirty="0" smtClean="0">
                <a:effectLst/>
                <a:latin typeface="Georgia" panose="02040502050405020303" pitchFamily="18" charset="0"/>
                <a:hlinkClick r:id="rId11"/>
              </a:rPr>
              <a:t>dynamic</a:t>
            </a:r>
            <a:r>
              <a:rPr lang="en-US" b="0" i="0" dirty="0" smtClean="0">
                <a:solidFill>
                  <a:srgbClr val="1A1A1A"/>
                </a:solidFill>
                <a:effectLst/>
                <a:latin typeface="Georgia" panose="02040502050405020303" pitchFamily="18" charset="0"/>
              </a:rPr>
              <a:t> programming in particular. </a:t>
            </a:r>
          </a:p>
          <a:p>
            <a:pPr marL="285750" indent="-285750" algn="just">
              <a:buFont typeface="Wingdings" panose="05000000000000000000" pitchFamily="2" charset="2"/>
              <a:buChar char="q"/>
            </a:pPr>
            <a:endParaRPr lang="en-US" dirty="0">
              <a:solidFill>
                <a:srgbClr val="1A1A1A"/>
              </a:solidFill>
              <a:latin typeface="Georgia" panose="02040502050405020303" pitchFamily="18" charset="0"/>
            </a:endParaRPr>
          </a:p>
          <a:p>
            <a:pPr marL="285750" indent="-285750" algn="just">
              <a:buFont typeface="Wingdings" panose="05000000000000000000" pitchFamily="2" charset="2"/>
              <a:buChar char="q"/>
            </a:pPr>
            <a:r>
              <a:rPr lang="en-US" b="0" i="0" dirty="0" smtClean="0">
                <a:solidFill>
                  <a:srgbClr val="1A1A1A"/>
                </a:solidFill>
                <a:effectLst/>
                <a:latin typeface="Georgia" panose="02040502050405020303" pitchFamily="18" charset="0"/>
              </a:rPr>
              <a:t>By the 1960s, computers had been applied to deal with much more-varied sets of analyses, namely those examining </a:t>
            </a:r>
            <a:r>
              <a:rPr lang="en-US" b="0" i="0" dirty="0" smtClean="0">
                <a:effectLst/>
                <a:latin typeface="Georgia" panose="02040502050405020303" pitchFamily="18" charset="0"/>
                <a:hlinkClick r:id="rId12"/>
              </a:rPr>
              <a:t>protein</a:t>
            </a:r>
            <a:r>
              <a:rPr lang="en-US" b="0" i="0" dirty="0" smtClean="0">
                <a:solidFill>
                  <a:srgbClr val="1A1A1A"/>
                </a:solidFill>
                <a:effectLst/>
                <a:latin typeface="Georgia" panose="02040502050405020303" pitchFamily="18" charset="0"/>
              </a:rPr>
              <a:t> structure. These developments marked the rise of computational biology as a field, and they originated from studies </a:t>
            </a:r>
            <a:r>
              <a:rPr lang="en-US" b="0" i="0" dirty="0" err="1" smtClean="0">
                <a:solidFill>
                  <a:srgbClr val="1A1A1A"/>
                </a:solidFill>
                <a:effectLst/>
                <a:latin typeface="Georgia" panose="02040502050405020303" pitchFamily="18" charset="0"/>
              </a:rPr>
              <a:t>centred</a:t>
            </a:r>
            <a:r>
              <a:rPr lang="en-US" b="0" i="0" dirty="0" smtClean="0">
                <a:solidFill>
                  <a:srgbClr val="1A1A1A"/>
                </a:solidFill>
                <a:effectLst/>
                <a:latin typeface="Georgia" panose="02040502050405020303" pitchFamily="18" charset="0"/>
              </a:rPr>
              <a:t> on protein </a:t>
            </a:r>
            <a:r>
              <a:rPr lang="en-US" b="0" i="0" dirty="0" smtClean="0">
                <a:effectLst/>
                <a:latin typeface="Georgia" panose="02040502050405020303" pitchFamily="18" charset="0"/>
                <a:hlinkClick r:id="rId13"/>
              </a:rPr>
              <a:t>crystallography</a:t>
            </a:r>
            <a:r>
              <a:rPr lang="en-US" dirty="0" smtClean="0">
                <a:solidFill>
                  <a:srgbClr val="1A1A1A"/>
                </a:solidFill>
                <a:latin typeface="Georgia" panose="02040502050405020303" pitchFamily="18" charset="0"/>
              </a:rPr>
              <a:t>.</a:t>
            </a:r>
          </a:p>
          <a:p>
            <a:pPr marL="285750" indent="-285750" algn="just">
              <a:buFont typeface="Wingdings" panose="05000000000000000000" pitchFamily="2" charset="2"/>
              <a:buChar char="q"/>
            </a:pPr>
            <a:endParaRPr lang="en-US" dirty="0">
              <a:solidFill>
                <a:srgbClr val="1A1A1A"/>
              </a:solidFill>
              <a:latin typeface="Georgia" panose="02040502050405020303" pitchFamily="18" charset="0"/>
            </a:endParaRPr>
          </a:p>
          <a:p>
            <a:pPr marL="285750" indent="-285750" algn="just">
              <a:buFont typeface="Wingdings" panose="05000000000000000000" pitchFamily="2" charset="2"/>
              <a:buChar char="q"/>
            </a:pPr>
            <a:r>
              <a:rPr lang="en-US" b="0" i="0" dirty="0" smtClean="0">
                <a:solidFill>
                  <a:srgbClr val="1A1A1A"/>
                </a:solidFill>
                <a:effectLst/>
                <a:latin typeface="Georgia" panose="02040502050405020303" pitchFamily="18" charset="0"/>
              </a:rPr>
              <a:t>Beginning in the 1980s, computational biology drew on further developments in computer science, including a number of aspects of </a:t>
            </a:r>
            <a:r>
              <a:rPr lang="en-US" b="0" i="0" dirty="0" smtClean="0">
                <a:effectLst/>
                <a:latin typeface="Georgia" panose="02040502050405020303" pitchFamily="18" charset="0"/>
                <a:hlinkClick r:id="rId14"/>
              </a:rPr>
              <a:t>artificial intelligence</a:t>
            </a:r>
            <a:r>
              <a:rPr lang="en-US" b="0" i="0" dirty="0" smtClean="0">
                <a:solidFill>
                  <a:srgbClr val="1A1A1A"/>
                </a:solidFill>
                <a:effectLst/>
                <a:latin typeface="Georgia" panose="02040502050405020303" pitchFamily="18" charset="0"/>
              </a:rPr>
              <a:t> (AI). Among these were knowledge representation, which contributed to the development of </a:t>
            </a:r>
            <a:r>
              <a:rPr lang="en-US" b="0" i="0" u="none" strike="noStrike" dirty="0" smtClean="0">
                <a:effectLst/>
                <a:latin typeface="Georgia" panose="02040502050405020303" pitchFamily="18" charset="0"/>
                <a:hlinkClick r:id="rId15"/>
              </a:rPr>
              <a:t>ontologies</a:t>
            </a:r>
            <a:r>
              <a:rPr lang="en-US" b="0" i="0" dirty="0" smtClean="0">
                <a:solidFill>
                  <a:srgbClr val="1A1A1A"/>
                </a:solidFill>
                <a:effectLst/>
                <a:latin typeface="Georgia" panose="02040502050405020303" pitchFamily="18" charset="0"/>
              </a:rPr>
              <a:t> (the representation of concepts and their relationships) that codify biological knowledge in “computer-readable” form, and natural-language processing, which provided a technological means for mining information from text in the scientific literature.</a:t>
            </a:r>
          </a:p>
        </p:txBody>
      </p:sp>
    </p:spTree>
    <p:extLst>
      <p:ext uri="{BB962C8B-B14F-4D97-AF65-F5344CB8AC3E}">
        <p14:creationId xmlns:p14="http://schemas.microsoft.com/office/powerpoint/2010/main" val="1643278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910" y="1333833"/>
            <a:ext cx="11720945" cy="4801314"/>
          </a:xfrm>
          <a:prstGeom prst="rect">
            <a:avLst/>
          </a:prstGeom>
        </p:spPr>
        <p:txBody>
          <a:bodyPr wrap="square">
            <a:spAutoFit/>
          </a:bodyPr>
          <a:lstStyle/>
          <a:p>
            <a:pPr algn="just"/>
            <a:r>
              <a:rPr lang="en-US" b="1" dirty="0">
                <a:solidFill>
                  <a:srgbClr val="000000"/>
                </a:solidFill>
                <a:latin typeface="Verdana" panose="020B0604030504040204" pitchFamily="34" charset="0"/>
              </a:rPr>
              <a:t>Gap score or gap penalty</a:t>
            </a:r>
            <a:r>
              <a:rPr lang="en-US" dirty="0">
                <a:solidFill>
                  <a:srgbClr val="000000"/>
                </a:solidFill>
                <a:latin typeface="Verdana" panose="020B0604030504040204" pitchFamily="34" charset="0"/>
              </a:rPr>
              <a:t>: Dynamic programming algorithms use gap penalties to maximize the biological meaning. Gap penalty is subtracted for each gap that has been introduced. There are different gap penalties such as gap open and gap extension. The gap score defines a penalty given to alignment when we have insertion or deletion. During the evolution, there may be a case where we can see continuous gaps all along the sequence, so the linear gap penalty would not be appropriate for the alignment. Thus gap open and gap extension has been introduced when there are continuous gaps (five or more). The open penalty is always applied at the start of the gap, and then the other gaps following it is given with a gap extension penalty which will be less compared to the open penalty. Typical values are –12 for gap opening, and –4 for gap extension.</a:t>
            </a:r>
          </a:p>
          <a:p>
            <a:pPr algn="just"/>
            <a:r>
              <a:rPr lang="en-US" dirty="0">
                <a:solidFill>
                  <a:srgbClr val="000000"/>
                </a:solidFill>
                <a:latin typeface="Verdana" panose="020B0604030504040204" pitchFamily="34" charset="0"/>
              </a:rPr>
              <a:t> </a:t>
            </a:r>
          </a:p>
          <a:p>
            <a:pPr algn="just"/>
            <a:r>
              <a:rPr lang="en-US" b="1" dirty="0">
                <a:solidFill>
                  <a:srgbClr val="000000"/>
                </a:solidFill>
                <a:latin typeface="Verdana" panose="020B0604030504040204" pitchFamily="34" charset="0"/>
              </a:rPr>
              <a:t>Assumed scoring schemas:</a:t>
            </a:r>
            <a:r>
              <a:rPr lang="en-US" dirty="0">
                <a:solidFill>
                  <a:srgbClr val="000000"/>
                </a:solidFill>
                <a:latin typeface="Verdana" panose="020B0604030504040204" pitchFamily="34" charset="0"/>
              </a:rPr>
              <a:t> If the residues (nucleotide or amino acids) are same in both the sequences the match score is assumed (</a:t>
            </a:r>
            <a:r>
              <a:rPr lang="en-US" dirty="0" err="1">
                <a:solidFill>
                  <a:srgbClr val="000000"/>
                </a:solidFill>
                <a:latin typeface="Verdana" panose="020B0604030504040204" pitchFamily="34" charset="0"/>
              </a:rPr>
              <a:t>Si,j</a:t>
            </a:r>
            <a:r>
              <a:rPr lang="en-US" dirty="0">
                <a:solidFill>
                  <a:srgbClr val="000000"/>
                </a:solidFill>
                <a:latin typeface="Verdana" panose="020B0604030504040204" pitchFamily="34" charset="0"/>
              </a:rPr>
              <a:t>) as +5 which is added to the diagonally positioned cell of the current cell (</a:t>
            </a:r>
            <a:r>
              <a:rPr lang="en-US" dirty="0" err="1">
                <a:solidFill>
                  <a:srgbClr val="000000"/>
                </a:solidFill>
                <a:latin typeface="Verdana" panose="020B0604030504040204" pitchFamily="34" charset="0"/>
              </a:rPr>
              <a:t>i</a:t>
            </a:r>
            <a:r>
              <a:rPr lang="en-US" dirty="0">
                <a:solidFill>
                  <a:srgbClr val="000000"/>
                </a:solidFill>
                <a:latin typeface="Verdana" panose="020B0604030504040204" pitchFamily="34" charset="0"/>
              </a:rPr>
              <a:t>, j position). If the residues are not same, the mismatch score is assumed as -3. This score should be added to the diagonally positioned cell of the current cell. The gap penalty score is assumed as -4 which is added to left and above positioned cells of the current cell. These scores are not unique, they can be user defined also, but the mismatch and gap penalty should be the negative values.</a:t>
            </a:r>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777271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38475" y="-804863"/>
            <a:ext cx="18268950" cy="8467725"/>
          </a:xfrm>
          <a:prstGeom prst="rect">
            <a:avLst/>
          </a:prstGeom>
        </p:spPr>
      </p:pic>
    </p:spTree>
    <p:extLst>
      <p:ext uri="{BB962C8B-B14F-4D97-AF65-F5344CB8AC3E}">
        <p14:creationId xmlns:p14="http://schemas.microsoft.com/office/powerpoint/2010/main" val="2539444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0662" y="-9525"/>
            <a:ext cx="9210675" cy="6877050"/>
          </a:xfrm>
          <a:prstGeom prst="rect">
            <a:avLst/>
          </a:prstGeom>
        </p:spPr>
      </p:pic>
    </p:spTree>
    <p:extLst>
      <p:ext uri="{BB962C8B-B14F-4D97-AF65-F5344CB8AC3E}">
        <p14:creationId xmlns:p14="http://schemas.microsoft.com/office/powerpoint/2010/main" val="7278658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09862" y="447675"/>
            <a:ext cx="6772275" cy="5962650"/>
          </a:xfrm>
          <a:prstGeom prst="rect">
            <a:avLst/>
          </a:prstGeom>
        </p:spPr>
      </p:pic>
    </p:spTree>
    <p:extLst>
      <p:ext uri="{BB962C8B-B14F-4D97-AF65-F5344CB8AC3E}">
        <p14:creationId xmlns:p14="http://schemas.microsoft.com/office/powerpoint/2010/main" val="411077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2562" y="600075"/>
            <a:ext cx="9286875" cy="5657850"/>
          </a:xfrm>
          <a:prstGeom prst="rect">
            <a:avLst/>
          </a:prstGeom>
        </p:spPr>
      </p:pic>
    </p:spTree>
    <p:extLst>
      <p:ext uri="{BB962C8B-B14F-4D97-AF65-F5344CB8AC3E}">
        <p14:creationId xmlns:p14="http://schemas.microsoft.com/office/powerpoint/2010/main" val="814979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8837" y="1400175"/>
            <a:ext cx="7934325" cy="4057650"/>
          </a:xfrm>
          <a:prstGeom prst="rect">
            <a:avLst/>
          </a:prstGeom>
        </p:spPr>
      </p:pic>
    </p:spTree>
    <p:extLst>
      <p:ext uri="{BB962C8B-B14F-4D97-AF65-F5344CB8AC3E}">
        <p14:creationId xmlns:p14="http://schemas.microsoft.com/office/powerpoint/2010/main" val="1276295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27269" y="472785"/>
            <a:ext cx="7752803" cy="5844887"/>
          </a:xfrm>
          <a:prstGeom prst="rect">
            <a:avLst/>
          </a:prstGeom>
        </p:spPr>
      </p:pic>
    </p:spTree>
    <p:extLst>
      <p:ext uri="{BB962C8B-B14F-4D97-AF65-F5344CB8AC3E}">
        <p14:creationId xmlns:p14="http://schemas.microsoft.com/office/powerpoint/2010/main" val="30747809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ymbiosisonlinepublishing.com/genetic-science/images/genetic-science11-g0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669" y="2225964"/>
            <a:ext cx="8681688" cy="257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1463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ymbiosisonlinepublishing.com/genetic-science/images/genetic-science11-g0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281" y="1020761"/>
            <a:ext cx="5924968" cy="4687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5928" y="1020761"/>
            <a:ext cx="3398982" cy="4893647"/>
          </a:xfrm>
          <a:prstGeom prst="rect">
            <a:avLst/>
          </a:prstGeom>
        </p:spPr>
        <p:txBody>
          <a:bodyPr wrap="square">
            <a:spAutoFit/>
          </a:bodyPr>
          <a:lstStyle/>
          <a:p>
            <a:r>
              <a:rPr lang="en-US" sz="2400" dirty="0">
                <a:solidFill>
                  <a:srgbClr val="FF0000"/>
                </a:solidFill>
                <a:latin typeface="Franklin Gothic Demi" panose="020B0703020102020204" pitchFamily="34" charset="0"/>
              </a:rPr>
              <a:t>Degeneracy</a:t>
            </a:r>
            <a:r>
              <a:rPr lang="en-US" sz="2400" dirty="0">
                <a:solidFill>
                  <a:srgbClr val="202124"/>
                </a:solidFill>
                <a:latin typeface="Franklin Gothic Demi" panose="020B0703020102020204" pitchFamily="34" charset="0"/>
              </a:rPr>
              <a:t> means </a:t>
            </a:r>
            <a:r>
              <a:rPr lang="en-US" sz="2400" dirty="0">
                <a:solidFill>
                  <a:srgbClr val="040C28"/>
                </a:solidFill>
                <a:latin typeface="Franklin Gothic Demi" panose="020B0703020102020204" pitchFamily="34" charset="0"/>
              </a:rPr>
              <a:t>the coding of a particular amino acid by more than one codon</a:t>
            </a:r>
            <a:r>
              <a:rPr lang="en-US" sz="2400" dirty="0">
                <a:solidFill>
                  <a:srgbClr val="202124"/>
                </a:solidFill>
                <a:latin typeface="Franklin Gothic Demi" panose="020B0703020102020204" pitchFamily="34" charset="0"/>
              </a:rPr>
              <a:t>. Since numerous distinct codons define the same amino acid, the genetic code degenerates. This allows for greater permutations and combinations to code for a particular amino acid.</a:t>
            </a:r>
            <a:endParaRPr lang="en-US" sz="2400" dirty="0">
              <a:latin typeface="Franklin Gothic Demi" panose="020B0703020102020204" pitchFamily="34" charset="0"/>
            </a:endParaRPr>
          </a:p>
        </p:txBody>
      </p:sp>
    </p:spTree>
    <p:extLst>
      <p:ext uri="{BB962C8B-B14F-4D97-AF65-F5344CB8AC3E}">
        <p14:creationId xmlns:p14="http://schemas.microsoft.com/office/powerpoint/2010/main" val="38914996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49600" y="658567"/>
            <a:ext cx="6096000" cy="2862322"/>
          </a:xfrm>
          <a:prstGeom prst="rect">
            <a:avLst/>
          </a:prstGeom>
        </p:spPr>
        <p:txBody>
          <a:bodyPr>
            <a:spAutoFit/>
          </a:bodyPr>
          <a:lstStyle/>
          <a:p>
            <a:r>
              <a:rPr lang="en-US" dirty="0"/>
              <a:t>What is the </a:t>
            </a:r>
            <a:r>
              <a:rPr lang="en-US" dirty="0" err="1"/>
              <a:t>cBioPortal</a:t>
            </a:r>
            <a:r>
              <a:rPr lang="en-US" dirty="0"/>
              <a:t> for Cancer Genomics?</a:t>
            </a:r>
          </a:p>
          <a:p>
            <a:r>
              <a:rPr lang="en-US" dirty="0"/>
              <a:t>The </a:t>
            </a:r>
            <a:r>
              <a:rPr lang="en-US" dirty="0" err="1"/>
              <a:t>cBioPortal</a:t>
            </a:r>
            <a:r>
              <a:rPr lang="en-US" dirty="0"/>
              <a:t> for Cancer Genomics is an open-access, open-source resource for interactive exploration of multidimensional cancer genomics data sets. The goal of </a:t>
            </a:r>
            <a:r>
              <a:rPr lang="en-US" dirty="0" err="1"/>
              <a:t>cBioPortal</a:t>
            </a:r>
            <a:r>
              <a:rPr lang="en-US" dirty="0"/>
              <a:t> is to significantly lower the barriers between complex genomic data and cancer researchers by providing rapid, intuitive, and high-quality access to molecular profiles and clinical attributes from large-scale cancer genomics projects, and therefore to empower researchers to translate these rich data sets into biologic insights and clinical applications.</a:t>
            </a:r>
          </a:p>
        </p:txBody>
      </p:sp>
    </p:spTree>
    <p:extLst>
      <p:ext uri="{BB962C8B-B14F-4D97-AF65-F5344CB8AC3E}">
        <p14:creationId xmlns:p14="http://schemas.microsoft.com/office/powerpoint/2010/main" val="2644827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836" y="215360"/>
            <a:ext cx="11868727" cy="4247317"/>
          </a:xfrm>
          <a:prstGeom prst="rect">
            <a:avLst/>
          </a:prstGeom>
        </p:spPr>
        <p:txBody>
          <a:bodyPr wrap="square">
            <a:spAutoFit/>
          </a:bodyPr>
          <a:lstStyle/>
          <a:p>
            <a:pPr algn="just"/>
            <a:r>
              <a:rPr lang="en-US" b="1" i="0" dirty="0" smtClean="0">
                <a:solidFill>
                  <a:srgbClr val="1A1A1A"/>
                </a:solidFill>
                <a:effectLst/>
                <a:latin typeface="var(--font-family-serif)"/>
              </a:rPr>
              <a:t>Applications of computational biology</a:t>
            </a:r>
          </a:p>
          <a:p>
            <a:pPr marL="285750" indent="-285750" algn="just">
              <a:buFont typeface="Wingdings" panose="05000000000000000000" pitchFamily="2" charset="2"/>
              <a:buChar char="q"/>
            </a:pPr>
            <a:endParaRPr lang="en-US" b="1" i="0" dirty="0" smtClean="0">
              <a:solidFill>
                <a:srgbClr val="1A1A1A"/>
              </a:solidFill>
              <a:effectLst/>
              <a:latin typeface="var(--font-family-serif)"/>
            </a:endParaRPr>
          </a:p>
          <a:p>
            <a:pPr marL="285750" indent="-285750" algn="just">
              <a:buFont typeface="Wingdings" panose="05000000000000000000" pitchFamily="2" charset="2"/>
              <a:buChar char="q"/>
            </a:pPr>
            <a:r>
              <a:rPr lang="en-US" b="0" i="0" dirty="0" smtClean="0">
                <a:solidFill>
                  <a:srgbClr val="1A1A1A"/>
                </a:solidFill>
                <a:effectLst/>
                <a:latin typeface="Georgia" panose="02040502050405020303" pitchFamily="18" charset="0"/>
              </a:rPr>
              <a:t>Initially, computational biology focused on the study of the sequence and structure of biological molecules, often in an evolutionary </a:t>
            </a:r>
            <a:r>
              <a:rPr lang="en-US" b="0" i="0" u="none" strike="noStrike" dirty="0" smtClean="0">
                <a:solidFill>
                  <a:srgbClr val="1A1A1A"/>
                </a:solidFill>
                <a:effectLst/>
                <a:latin typeface="Georgia" panose="02040502050405020303" pitchFamily="18" charset="0"/>
                <a:hlinkClick r:id="rId2"/>
              </a:rPr>
              <a:t>context</a:t>
            </a:r>
            <a:r>
              <a:rPr lang="en-US" b="0" i="0" dirty="0" smtClean="0">
                <a:solidFill>
                  <a:srgbClr val="1A1A1A"/>
                </a:solidFill>
                <a:effectLst/>
                <a:latin typeface="Georgia" panose="02040502050405020303" pitchFamily="18" charset="0"/>
              </a:rPr>
              <a:t>. Beginning in the 1990s, however, it extended increasingly to the analysis of function. Functional prediction involves assessing the sequence and structural similarity between an unknown and a known protein and analyzing the proteins’ interactions with other molecules. Such analyses may be extensive, and thus computational biology has become closely aligned with </a:t>
            </a:r>
            <a:r>
              <a:rPr lang="en-US" b="0" i="0" dirty="0" smtClean="0">
                <a:solidFill>
                  <a:srgbClr val="1A1A1A"/>
                </a:solidFill>
                <a:effectLst/>
                <a:latin typeface="Georgia" panose="02040502050405020303" pitchFamily="18" charset="0"/>
                <a:hlinkClick r:id="rId3"/>
              </a:rPr>
              <a:t>systems biology</a:t>
            </a:r>
            <a:r>
              <a:rPr lang="en-US" b="0" i="0" dirty="0" smtClean="0">
                <a:solidFill>
                  <a:srgbClr val="1A1A1A"/>
                </a:solidFill>
                <a:effectLst/>
                <a:latin typeface="Georgia" panose="02040502050405020303" pitchFamily="18" charset="0"/>
              </a:rPr>
              <a:t>, which attempts to analyze the workings of large interacting networks of biological components, especially biological pathways.</a:t>
            </a:r>
          </a:p>
          <a:p>
            <a:pPr marL="285750" indent="-285750" algn="just">
              <a:buFont typeface="Wingdings" panose="05000000000000000000" pitchFamily="2" charset="2"/>
              <a:buChar char="q"/>
            </a:pPr>
            <a:endParaRPr lang="en-US" dirty="0">
              <a:solidFill>
                <a:srgbClr val="1A1A1A"/>
              </a:solidFill>
              <a:latin typeface="Georgia" panose="02040502050405020303" pitchFamily="18" charset="0"/>
            </a:endParaRPr>
          </a:p>
          <a:p>
            <a:pPr marL="285750" indent="-285750" algn="just">
              <a:buFont typeface="Wingdings" panose="05000000000000000000" pitchFamily="2" charset="2"/>
              <a:buChar char="q"/>
            </a:pPr>
            <a:r>
              <a:rPr lang="en-US" b="0" i="0" dirty="0" smtClean="0">
                <a:solidFill>
                  <a:srgbClr val="1A1A1A"/>
                </a:solidFill>
                <a:effectLst/>
                <a:latin typeface="Georgia" panose="02040502050405020303" pitchFamily="18" charset="0"/>
              </a:rPr>
              <a:t>Biochemical, regulatory, and genetic pathways are highly branched and interleaved, as well as dynamic, calling for sophisticated computational tools for their modeling and analysis. Moreover, modern technology platforms for the rapid, automated (high-throughput) generation of biological data have allowed for an extension from traditional hypothesis-driven experimentation to data-driven analysis, by which computational experiments can be performed on genome-wide databases of unprecedented scale. As a result, many aspects of the study of biology have become unthinkable without the power of computers and the </a:t>
            </a:r>
            <a:r>
              <a:rPr lang="en-US" b="0" i="0" u="none" strike="noStrike" dirty="0" smtClean="0">
                <a:effectLst/>
                <a:latin typeface="Georgia" panose="02040502050405020303" pitchFamily="18" charset="0"/>
                <a:hlinkClick r:id="rId4"/>
              </a:rPr>
              <a:t>methodologies</a:t>
            </a:r>
            <a:r>
              <a:rPr lang="en-US" b="0" i="0" dirty="0" smtClean="0">
                <a:solidFill>
                  <a:srgbClr val="1A1A1A"/>
                </a:solidFill>
                <a:effectLst/>
                <a:latin typeface="Georgia" panose="02040502050405020303" pitchFamily="18" charset="0"/>
              </a:rPr>
              <a:t> of computer science.</a:t>
            </a:r>
            <a:endParaRPr lang="en-US" b="0" i="0" dirty="0">
              <a:solidFill>
                <a:srgbClr val="1A1A1A"/>
              </a:solidFill>
              <a:effectLst/>
              <a:latin typeface="Georgia" panose="02040502050405020303" pitchFamily="18" charset="0"/>
            </a:endParaRPr>
          </a:p>
        </p:txBody>
      </p:sp>
      <p:sp>
        <p:nvSpPr>
          <p:cNvPr id="6" name="Rectangle 5"/>
          <p:cNvSpPr/>
          <p:nvPr/>
        </p:nvSpPr>
        <p:spPr>
          <a:xfrm>
            <a:off x="3388394" y="5183970"/>
            <a:ext cx="5766194" cy="369332"/>
          </a:xfrm>
          <a:prstGeom prst="rect">
            <a:avLst/>
          </a:prstGeom>
        </p:spPr>
        <p:txBody>
          <a:bodyPr wrap="none">
            <a:spAutoFit/>
          </a:bodyPr>
          <a:lstStyle/>
          <a:p>
            <a:r>
              <a:rPr lang="en-US" dirty="0" smtClean="0"/>
              <a:t>https://www.britannica.com/science/biomechanics-science</a:t>
            </a:r>
            <a:endParaRPr lang="en-US" dirty="0"/>
          </a:p>
        </p:txBody>
      </p:sp>
    </p:spTree>
    <p:extLst>
      <p:ext uri="{BB962C8B-B14F-4D97-AF65-F5344CB8AC3E}">
        <p14:creationId xmlns:p14="http://schemas.microsoft.com/office/powerpoint/2010/main" val="2410057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859340"/>
            <a:ext cx="6096000" cy="3139321"/>
          </a:xfrm>
          <a:prstGeom prst="rect">
            <a:avLst/>
          </a:prstGeom>
        </p:spPr>
        <p:txBody>
          <a:bodyPr>
            <a:spAutoFit/>
          </a:bodyPr>
          <a:lstStyle/>
          <a:p>
            <a:pPr>
              <a:buFont typeface="Arial" panose="020B0604020202020204" pitchFamily="34" charset="0"/>
              <a:buChar char="•"/>
            </a:pPr>
            <a:r>
              <a:rPr lang="en-US" dirty="0">
                <a:solidFill>
                  <a:srgbClr val="2F3348"/>
                </a:solidFill>
                <a:latin typeface="gitbook-content-font"/>
              </a:rPr>
              <a:t>VUS: variant of unknown significance</a:t>
            </a:r>
          </a:p>
          <a:p>
            <a:pPr>
              <a:buFont typeface="Arial" panose="020B0604020202020204" pitchFamily="34" charset="0"/>
              <a:buChar char="•"/>
            </a:pPr>
            <a:r>
              <a:rPr lang="en-US" dirty="0">
                <a:solidFill>
                  <a:srgbClr val="2F3348"/>
                </a:solidFill>
                <a:latin typeface="gitbook-content-font"/>
              </a:rPr>
              <a:t>CNA: copy number alteration</a:t>
            </a:r>
          </a:p>
          <a:p>
            <a:pPr>
              <a:buFont typeface="Arial" panose="020B0604020202020204" pitchFamily="34" charset="0"/>
              <a:buChar char="•"/>
            </a:pPr>
            <a:r>
              <a:rPr lang="en-US" dirty="0">
                <a:solidFill>
                  <a:srgbClr val="2F3348"/>
                </a:solidFill>
                <a:latin typeface="gitbook-content-font"/>
              </a:rPr>
              <a:t>AMP: amplification</a:t>
            </a:r>
          </a:p>
          <a:p>
            <a:pPr>
              <a:buFont typeface="Arial" panose="020B0604020202020204" pitchFamily="34" charset="0"/>
              <a:buChar char="•"/>
            </a:pPr>
            <a:r>
              <a:rPr lang="en-US" dirty="0">
                <a:solidFill>
                  <a:srgbClr val="2F3348"/>
                </a:solidFill>
                <a:latin typeface="gitbook-content-font"/>
              </a:rPr>
              <a:t>HOMDEL: deep deletion</a:t>
            </a:r>
          </a:p>
          <a:p>
            <a:pPr>
              <a:buFont typeface="Arial" panose="020B0604020202020204" pitchFamily="34" charset="0"/>
              <a:buChar char="•"/>
            </a:pPr>
            <a:r>
              <a:rPr lang="en-US" dirty="0">
                <a:solidFill>
                  <a:srgbClr val="2F3348"/>
                </a:solidFill>
                <a:latin typeface="gitbook-content-font"/>
              </a:rPr>
              <a:t>TMB: tumor mutational burden, calculated as mutations per </a:t>
            </a:r>
            <a:r>
              <a:rPr lang="en-US" dirty="0" err="1">
                <a:solidFill>
                  <a:srgbClr val="2F3348"/>
                </a:solidFill>
                <a:latin typeface="gitbook-content-font"/>
              </a:rPr>
              <a:t>megabase</a:t>
            </a:r>
            <a:r>
              <a:rPr lang="en-US" dirty="0">
                <a:solidFill>
                  <a:srgbClr val="2F3348"/>
                </a:solidFill>
                <a:latin typeface="gitbook-content-font"/>
              </a:rPr>
              <a:t> of sequenced DNA</a:t>
            </a:r>
          </a:p>
          <a:p>
            <a:pPr>
              <a:buFont typeface="Arial" panose="020B0604020202020204" pitchFamily="34" charset="0"/>
              <a:buChar char="•"/>
            </a:pPr>
            <a:r>
              <a:rPr lang="en-US" dirty="0">
                <a:solidFill>
                  <a:srgbClr val="2F3348"/>
                </a:solidFill>
                <a:latin typeface="gitbook-content-font"/>
              </a:rPr>
              <a:t>KM: Kaplan-Meier</a:t>
            </a:r>
          </a:p>
          <a:p>
            <a:pPr>
              <a:buFont typeface="Arial" panose="020B0604020202020204" pitchFamily="34" charset="0"/>
              <a:buChar char="•"/>
            </a:pPr>
            <a:r>
              <a:rPr lang="en-US" dirty="0">
                <a:solidFill>
                  <a:srgbClr val="2F3348"/>
                </a:solidFill>
                <a:latin typeface="gitbook-content-font"/>
              </a:rPr>
              <a:t>MSI: microsatellite instability</a:t>
            </a:r>
          </a:p>
          <a:p>
            <a:pPr>
              <a:buFont typeface="Arial" panose="020B0604020202020204" pitchFamily="34" charset="0"/>
              <a:buChar char="•"/>
            </a:pPr>
            <a:r>
              <a:rPr lang="en-US" dirty="0">
                <a:solidFill>
                  <a:srgbClr val="2F3348"/>
                </a:solidFill>
                <a:latin typeface="gitbook-content-font"/>
              </a:rPr>
              <a:t>OQL: </a:t>
            </a:r>
            <a:r>
              <a:rPr lang="en-US" dirty="0" err="1">
                <a:solidFill>
                  <a:srgbClr val="2F3348"/>
                </a:solidFill>
                <a:latin typeface="gitbook-content-font"/>
              </a:rPr>
              <a:t>Onco</a:t>
            </a:r>
            <a:r>
              <a:rPr lang="en-US" dirty="0">
                <a:solidFill>
                  <a:srgbClr val="2F3348"/>
                </a:solidFill>
                <a:latin typeface="gitbook-content-font"/>
              </a:rPr>
              <a:t> Query Language, used within </a:t>
            </a:r>
            <a:r>
              <a:rPr lang="en-US" dirty="0" err="1">
                <a:solidFill>
                  <a:srgbClr val="2F3348"/>
                </a:solidFill>
                <a:latin typeface="gitbook-content-font"/>
              </a:rPr>
              <a:t>cBioPortal</a:t>
            </a:r>
            <a:r>
              <a:rPr lang="en-US" dirty="0">
                <a:solidFill>
                  <a:srgbClr val="2F3348"/>
                </a:solidFill>
                <a:latin typeface="gitbook-content-font"/>
              </a:rPr>
              <a:t> to define the types of alterations included in a query. For more on OQL, review the </a:t>
            </a:r>
            <a:r>
              <a:rPr lang="en-US" dirty="0">
                <a:solidFill>
                  <a:srgbClr val="2F3348"/>
                </a:solidFill>
                <a:latin typeface="gitbook-content-font"/>
                <a:hlinkClick r:id="rId2"/>
              </a:rPr>
              <a:t>documentation</a:t>
            </a:r>
            <a:r>
              <a:rPr lang="en-US" dirty="0">
                <a:solidFill>
                  <a:srgbClr val="2F3348"/>
                </a:solidFill>
                <a:latin typeface="gitbook-content-font"/>
              </a:rPr>
              <a:t>,</a:t>
            </a:r>
            <a:endParaRPr lang="en-US" b="0" i="0" dirty="0">
              <a:solidFill>
                <a:srgbClr val="2F3348"/>
              </a:solidFill>
              <a:effectLst/>
              <a:latin typeface="gitbook-content-font"/>
            </a:endParaRPr>
          </a:p>
        </p:txBody>
      </p:sp>
    </p:spTree>
    <p:extLst>
      <p:ext uri="{BB962C8B-B14F-4D97-AF65-F5344CB8AC3E}">
        <p14:creationId xmlns:p14="http://schemas.microsoft.com/office/powerpoint/2010/main" val="19497255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2274838"/>
            <a:ext cx="6096000" cy="2308324"/>
          </a:xfrm>
          <a:prstGeom prst="rect">
            <a:avLst/>
          </a:prstGeom>
        </p:spPr>
        <p:txBody>
          <a:bodyPr>
            <a:spAutoFit/>
          </a:bodyPr>
          <a:lstStyle/>
          <a:p>
            <a:r>
              <a:rPr lang="en-US" b="1" dirty="0">
                <a:solidFill>
                  <a:srgbClr val="2F3348"/>
                </a:solidFill>
                <a:latin typeface="gitbook-content-font"/>
              </a:rPr>
              <a:t>How do I cite the </a:t>
            </a:r>
            <a:r>
              <a:rPr lang="en-US" b="1" dirty="0" err="1">
                <a:solidFill>
                  <a:srgbClr val="2F3348"/>
                </a:solidFill>
                <a:latin typeface="gitbook-content-font"/>
              </a:rPr>
              <a:t>cBioPortal</a:t>
            </a:r>
            <a:r>
              <a:rPr lang="en-US" b="1" dirty="0">
                <a:solidFill>
                  <a:srgbClr val="2F3348"/>
                </a:solidFill>
                <a:latin typeface="gitbook-content-font"/>
              </a:rPr>
              <a:t>?</a:t>
            </a:r>
          </a:p>
          <a:p>
            <a:r>
              <a:rPr lang="en-US" dirty="0">
                <a:solidFill>
                  <a:srgbClr val="2F3348"/>
                </a:solidFill>
                <a:latin typeface="gitbook-content-font"/>
              </a:rPr>
              <a:t>Please cite the following portal papers:</a:t>
            </a:r>
          </a:p>
          <a:p>
            <a:pPr>
              <a:buFont typeface="Arial" panose="020B0604020202020204" pitchFamily="34" charset="0"/>
              <a:buChar char="•"/>
            </a:pPr>
            <a:r>
              <a:rPr lang="en-US" dirty="0" err="1">
                <a:solidFill>
                  <a:srgbClr val="2F3348"/>
                </a:solidFill>
                <a:latin typeface="gitbook-content-font"/>
              </a:rPr>
              <a:t>Cerami</a:t>
            </a:r>
            <a:r>
              <a:rPr lang="en-US" dirty="0">
                <a:solidFill>
                  <a:srgbClr val="2F3348"/>
                </a:solidFill>
                <a:latin typeface="gitbook-content-font"/>
              </a:rPr>
              <a:t> et al. The </a:t>
            </a:r>
            <a:r>
              <a:rPr lang="en-US" dirty="0" err="1">
                <a:solidFill>
                  <a:srgbClr val="2F3348"/>
                </a:solidFill>
                <a:latin typeface="gitbook-content-font"/>
              </a:rPr>
              <a:t>cBio</a:t>
            </a:r>
            <a:r>
              <a:rPr lang="en-US" dirty="0">
                <a:solidFill>
                  <a:srgbClr val="2F3348"/>
                </a:solidFill>
                <a:latin typeface="gitbook-content-font"/>
              </a:rPr>
              <a:t> Cancer Genomics Portal: An Open Platform for Exploring Multidimensional Cancer Genomics Data. Cancer Discovery. May 2012 2; 401. </a:t>
            </a:r>
            <a:r>
              <a:rPr lang="en-US" dirty="0">
                <a:solidFill>
                  <a:srgbClr val="2F3348"/>
                </a:solidFill>
                <a:latin typeface="gitbook-content-font"/>
                <a:hlinkClick r:id="rId2"/>
              </a:rPr>
              <a:t>PubMed</a:t>
            </a:r>
            <a:r>
              <a:rPr lang="en-US" dirty="0">
                <a:solidFill>
                  <a:srgbClr val="2F3348"/>
                </a:solidFill>
                <a:latin typeface="gitbook-content-font"/>
              </a:rPr>
              <a:t>.</a:t>
            </a:r>
          </a:p>
          <a:p>
            <a:pPr>
              <a:buFont typeface="Arial" panose="020B0604020202020204" pitchFamily="34" charset="0"/>
              <a:buChar char="•"/>
            </a:pPr>
            <a:r>
              <a:rPr lang="en-US" dirty="0">
                <a:solidFill>
                  <a:srgbClr val="2F3348"/>
                </a:solidFill>
                <a:latin typeface="gitbook-content-font"/>
              </a:rPr>
              <a:t>Gao et al. Integrative analysis of complex cancer genomics and clinical profiles using the </a:t>
            </a:r>
            <a:r>
              <a:rPr lang="en-US" dirty="0" err="1">
                <a:solidFill>
                  <a:srgbClr val="2F3348"/>
                </a:solidFill>
                <a:latin typeface="gitbook-content-font"/>
              </a:rPr>
              <a:t>cBioPortal</a:t>
            </a:r>
            <a:r>
              <a:rPr lang="en-US" dirty="0">
                <a:solidFill>
                  <a:srgbClr val="2F3348"/>
                </a:solidFill>
                <a:latin typeface="gitbook-content-font"/>
              </a:rPr>
              <a:t>. Sci. Signal. 6, pl1 (2013). </a:t>
            </a:r>
            <a:r>
              <a:rPr lang="en-US" dirty="0">
                <a:solidFill>
                  <a:srgbClr val="2F3348"/>
                </a:solidFill>
                <a:latin typeface="gitbook-content-font"/>
                <a:hlinkClick r:id="rId3"/>
              </a:rPr>
              <a:t>PubMed</a:t>
            </a:r>
            <a:r>
              <a:rPr lang="en-US" dirty="0">
                <a:solidFill>
                  <a:srgbClr val="2F3348"/>
                </a:solidFill>
                <a:latin typeface="gitbook-content-font"/>
              </a:rPr>
              <a:t>.</a:t>
            </a:r>
            <a:endParaRPr lang="en-US" b="0" i="0" dirty="0">
              <a:solidFill>
                <a:srgbClr val="2F3348"/>
              </a:solidFill>
              <a:effectLst/>
              <a:latin typeface="gitbook-content-font"/>
            </a:endParaRPr>
          </a:p>
        </p:txBody>
      </p:sp>
    </p:spTree>
    <p:extLst>
      <p:ext uri="{BB962C8B-B14F-4D97-AF65-F5344CB8AC3E}">
        <p14:creationId xmlns:p14="http://schemas.microsoft.com/office/powerpoint/2010/main" val="31380101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028343"/>
            <a:ext cx="6096000" cy="4801314"/>
          </a:xfrm>
          <a:prstGeom prst="rect">
            <a:avLst/>
          </a:prstGeom>
        </p:spPr>
        <p:txBody>
          <a:bodyPr>
            <a:spAutoFit/>
          </a:bodyPr>
          <a:lstStyle/>
          <a:p>
            <a:r>
              <a:rPr lang="en-US" b="1" dirty="0">
                <a:solidFill>
                  <a:srgbClr val="2F3348"/>
                </a:solidFill>
                <a:latin typeface="gitbook-content-font"/>
              </a:rPr>
              <a:t>How is the </a:t>
            </a:r>
            <a:r>
              <a:rPr lang="en-US" b="1" dirty="0" err="1">
                <a:solidFill>
                  <a:srgbClr val="2F3348"/>
                </a:solidFill>
                <a:latin typeface="gitbook-content-font"/>
              </a:rPr>
              <a:t>cBioPortal</a:t>
            </a:r>
            <a:r>
              <a:rPr lang="en-US" b="1" dirty="0">
                <a:solidFill>
                  <a:srgbClr val="2F3348"/>
                </a:solidFill>
                <a:latin typeface="gitbook-content-font"/>
              </a:rPr>
              <a:t> for Cancer Genomics different from the Genomic Data Commons (GDC)?</a:t>
            </a:r>
          </a:p>
          <a:p>
            <a:r>
              <a:rPr lang="en-US" dirty="0">
                <a:solidFill>
                  <a:srgbClr val="2F3348"/>
                </a:solidFill>
                <a:latin typeface="gitbook-content-font"/>
              </a:rPr>
              <a:t>The </a:t>
            </a:r>
            <a:r>
              <a:rPr lang="en-US" dirty="0" err="1">
                <a:solidFill>
                  <a:srgbClr val="2F3348"/>
                </a:solidFill>
                <a:latin typeface="gitbook-content-font"/>
              </a:rPr>
              <a:t>cBioPortal</a:t>
            </a:r>
            <a:r>
              <a:rPr lang="en-US" dirty="0">
                <a:solidFill>
                  <a:srgbClr val="2F3348"/>
                </a:solidFill>
                <a:latin typeface="gitbook-content-font"/>
              </a:rPr>
              <a:t> is an exploratory analysis tool for exploring large-scale cancer genomic data sets that hosts data from large consortium efforts, like </a:t>
            </a:r>
            <a:r>
              <a:rPr lang="en-US" dirty="0">
                <a:solidFill>
                  <a:srgbClr val="2F3348"/>
                </a:solidFill>
                <a:latin typeface="gitbook-content-font"/>
                <a:hlinkClick r:id="rId2"/>
              </a:rPr>
              <a:t>TCGA</a:t>
            </a:r>
            <a:r>
              <a:rPr lang="en-US" dirty="0">
                <a:solidFill>
                  <a:srgbClr val="2F3348"/>
                </a:solidFill>
                <a:latin typeface="gitbook-content-font"/>
              </a:rPr>
              <a:t> and </a:t>
            </a:r>
            <a:r>
              <a:rPr lang="en-US" dirty="0">
                <a:solidFill>
                  <a:srgbClr val="2F3348"/>
                </a:solidFill>
                <a:latin typeface="gitbook-content-font"/>
                <a:hlinkClick r:id="rId3"/>
              </a:rPr>
              <a:t>TARGET</a:t>
            </a:r>
            <a:r>
              <a:rPr lang="en-US" dirty="0">
                <a:solidFill>
                  <a:srgbClr val="2F3348"/>
                </a:solidFill>
                <a:latin typeface="gitbook-content-font"/>
              </a:rPr>
              <a:t>, as well as publications from individual labs. You can quickly view genomic alterations across a set of patients, across a set of cancer types, perform survival analysis and perform group comparisons. If you want to explore specific genes or a pathway of interest in one or more cancer types, the </a:t>
            </a:r>
            <a:r>
              <a:rPr lang="en-US" dirty="0" err="1">
                <a:solidFill>
                  <a:srgbClr val="2F3348"/>
                </a:solidFill>
                <a:latin typeface="gitbook-content-font"/>
              </a:rPr>
              <a:t>cBioPortal</a:t>
            </a:r>
            <a:r>
              <a:rPr lang="en-US" dirty="0">
                <a:solidFill>
                  <a:srgbClr val="2F3348"/>
                </a:solidFill>
                <a:latin typeface="gitbook-content-font"/>
              </a:rPr>
              <a:t> is probably where you want to start.</a:t>
            </a:r>
          </a:p>
          <a:p>
            <a:r>
              <a:rPr lang="en-US" dirty="0">
                <a:solidFill>
                  <a:srgbClr val="2F3348"/>
                </a:solidFill>
                <a:latin typeface="gitbook-content-font"/>
              </a:rPr>
              <a:t>By contrast, the </a:t>
            </a:r>
            <a:r>
              <a:rPr lang="en-US" dirty="0">
                <a:solidFill>
                  <a:srgbClr val="2F3348"/>
                </a:solidFill>
                <a:latin typeface="gitbook-content-font"/>
                <a:hlinkClick r:id="rId4"/>
              </a:rPr>
              <a:t>Genomic Data Commons (GDC)</a:t>
            </a:r>
            <a:r>
              <a:rPr lang="en-US" dirty="0">
                <a:solidFill>
                  <a:srgbClr val="2F3348"/>
                </a:solidFill>
                <a:latin typeface="gitbook-content-font"/>
              </a:rPr>
              <a:t> aims to be the definitive place for full-download and access to all data generated by TCGA and TARGET. If you want to download raw mRNA expression files or full segmented copy number files, the GDC is probably where you want to start.</a:t>
            </a:r>
            <a:endParaRPr lang="en-US" b="0" i="0" dirty="0">
              <a:solidFill>
                <a:srgbClr val="2F3348"/>
              </a:solidFill>
              <a:effectLst/>
              <a:latin typeface="gitbook-content-font"/>
            </a:endParaRPr>
          </a:p>
        </p:txBody>
      </p:sp>
    </p:spTree>
    <p:extLst>
      <p:ext uri="{BB962C8B-B14F-4D97-AF65-F5344CB8AC3E}">
        <p14:creationId xmlns:p14="http://schemas.microsoft.com/office/powerpoint/2010/main" val="468690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582341"/>
            <a:ext cx="6096000" cy="3693319"/>
          </a:xfrm>
          <a:prstGeom prst="rect">
            <a:avLst/>
          </a:prstGeom>
        </p:spPr>
        <p:txBody>
          <a:bodyPr>
            <a:spAutoFit/>
          </a:bodyPr>
          <a:lstStyle/>
          <a:p>
            <a:r>
              <a:rPr lang="en-US" dirty="0">
                <a:solidFill>
                  <a:srgbClr val="1B1B1B"/>
                </a:solidFill>
                <a:latin typeface="Open Sans"/>
              </a:rPr>
              <a:t>The Cancer Genome Atlas (TCGA), a landmark cancer genomics program, molecularly characterized over 20,000 primary cancer and matched normal samples spanning 33 cancer types. This joint effort between NCI and the National Human Genome Research Institute began in 2006, bringing together researchers from diverse disciplines and multiple institutions.</a:t>
            </a:r>
          </a:p>
          <a:p>
            <a:r>
              <a:rPr lang="en-US" dirty="0">
                <a:solidFill>
                  <a:srgbClr val="1B1B1B"/>
                </a:solidFill>
                <a:latin typeface="Open Sans"/>
              </a:rPr>
              <a:t>Over the next dozen years, TCGA generated over 2.5 petabytes of genomic, </a:t>
            </a:r>
            <a:r>
              <a:rPr lang="en-US" dirty="0" err="1">
                <a:solidFill>
                  <a:srgbClr val="1B1B1B"/>
                </a:solidFill>
                <a:latin typeface="Open Sans"/>
              </a:rPr>
              <a:t>epigenomic</a:t>
            </a:r>
            <a:r>
              <a:rPr lang="en-US" dirty="0">
                <a:solidFill>
                  <a:srgbClr val="1B1B1B"/>
                </a:solidFill>
                <a:latin typeface="Open Sans"/>
              </a:rPr>
              <a:t>, transcriptomic, and proteomic data. The data, which has already led to improvements in our ability to diagnose, treat, and prevent cancer, will remain </a:t>
            </a:r>
            <a:r>
              <a:rPr lang="en-US" dirty="0">
                <a:solidFill>
                  <a:srgbClr val="007BBD"/>
                </a:solidFill>
                <a:latin typeface="Open Sans"/>
                <a:hlinkClick r:id="rId2"/>
              </a:rPr>
              <a:t>publicly available</a:t>
            </a:r>
            <a:r>
              <a:rPr lang="en-US" dirty="0">
                <a:solidFill>
                  <a:srgbClr val="1B1B1B"/>
                </a:solidFill>
                <a:latin typeface="Open Sans"/>
              </a:rPr>
              <a:t> for anyone in the research community to use.</a:t>
            </a:r>
            <a:endParaRPr lang="en-US" b="0" i="0" dirty="0">
              <a:solidFill>
                <a:srgbClr val="1B1B1B"/>
              </a:solidFill>
              <a:effectLst/>
              <a:latin typeface="Open Sans"/>
            </a:endParaRPr>
          </a:p>
        </p:txBody>
      </p:sp>
    </p:spTree>
    <p:extLst>
      <p:ext uri="{BB962C8B-B14F-4D97-AF65-F5344CB8AC3E}">
        <p14:creationId xmlns:p14="http://schemas.microsoft.com/office/powerpoint/2010/main" val="26957908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997839"/>
            <a:ext cx="6096000" cy="2862322"/>
          </a:xfrm>
          <a:prstGeom prst="rect">
            <a:avLst/>
          </a:prstGeom>
        </p:spPr>
        <p:txBody>
          <a:bodyPr>
            <a:spAutoFit/>
          </a:bodyPr>
          <a:lstStyle/>
          <a:p>
            <a:r>
              <a:rPr lang="en-US" b="1" dirty="0">
                <a:solidFill>
                  <a:srgbClr val="1B1B1B"/>
                </a:solidFill>
                <a:latin typeface="Poppins"/>
              </a:rPr>
              <a:t>Therapeutically Applicable Research to Generate Effective Treatments (TARGET)</a:t>
            </a:r>
          </a:p>
          <a:p>
            <a:r>
              <a:rPr lang="en-US" dirty="0">
                <a:solidFill>
                  <a:srgbClr val="1B1B1B"/>
                </a:solidFill>
                <a:latin typeface="Open Sans"/>
              </a:rPr>
              <a:t>The Therapeutically Applicable Research to Generate Effective Treatments (TARGET) program applies a comprehensive genomic approach to determine molecular changes that drive childhood cancers.</a:t>
            </a:r>
          </a:p>
          <a:p>
            <a:r>
              <a:rPr lang="en-US" dirty="0">
                <a:solidFill>
                  <a:srgbClr val="1B1B1B"/>
                </a:solidFill>
                <a:latin typeface="Open Sans"/>
              </a:rPr>
              <a:t>The goal of the program is to use data to guide the development of more effective, less toxic therapies for children. TARGET is organized into a collaborative network of disease-specific project teams.</a:t>
            </a:r>
            <a:endParaRPr lang="en-US" b="0" i="0" dirty="0">
              <a:solidFill>
                <a:srgbClr val="1B1B1B"/>
              </a:solidFill>
              <a:effectLst/>
              <a:latin typeface="Open Sans"/>
            </a:endParaRPr>
          </a:p>
        </p:txBody>
      </p:sp>
    </p:spTree>
    <p:extLst>
      <p:ext uri="{BB962C8B-B14F-4D97-AF65-F5344CB8AC3E}">
        <p14:creationId xmlns:p14="http://schemas.microsoft.com/office/powerpoint/2010/main" val="16008994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PT - Lecture 2 Overview of the Drug Discovery Process. Target  identification and selection. PowerPoint Presentation - ID:6872946">
            <a:extLst>
              <a:ext uri="{FF2B5EF4-FFF2-40B4-BE49-F238E27FC236}">
                <a16:creationId xmlns:a16="http://schemas.microsoft.com/office/drawing/2014/main" id="{CB4917D5-9435-459B-A8A0-E5AA6B6A10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2" b="4242"/>
          <a:stretch/>
        </p:blipFill>
        <p:spPr bwMode="auto">
          <a:xfrm>
            <a:off x="1311565" y="157018"/>
            <a:ext cx="9485744" cy="658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66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18707-B637-418E-A63C-2C6BD494A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7" y="316140"/>
            <a:ext cx="7786254" cy="6025668"/>
          </a:xfrm>
          <a:prstGeom prst="rect">
            <a:avLst/>
          </a:prstGeom>
        </p:spPr>
      </p:pic>
    </p:spTree>
    <p:extLst>
      <p:ext uri="{BB962C8B-B14F-4D97-AF65-F5344CB8AC3E}">
        <p14:creationId xmlns:p14="http://schemas.microsoft.com/office/powerpoint/2010/main" val="2446113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gure" descr="figure.img"/>
          <p:cNvPicPr>
            <a:picLocks noChangeAspect="1"/>
          </p:cNvPicPr>
          <p:nvPr/>
        </p:nvPicPr>
        <p:blipFill>
          <a:blip r:embed="rId3" cstate="print"/>
          <a:stretch>
            <a:fillRect/>
          </a:stretch>
        </p:blipFill>
        <p:spPr>
          <a:xfrm>
            <a:off x="2484315" y="867974"/>
            <a:ext cx="7075588" cy="5441127"/>
          </a:xfrm>
          <a:prstGeom prst="rect">
            <a:avLst/>
          </a:prstGeom>
        </p:spPr>
      </p:pic>
      <p:sp>
        <p:nvSpPr>
          <p:cNvPr id="2" name="TextBox 3"/>
          <p:cNvSpPr txBox="1"/>
          <p:nvPr/>
        </p:nvSpPr>
        <p:spPr>
          <a:xfrm>
            <a:off x="1450109" y="200311"/>
            <a:ext cx="9144000" cy="461665"/>
          </a:xfrm>
          <a:prstGeom prst="rect">
            <a:avLst/>
          </a:prstGeom>
          <a:noFill/>
        </p:spPr>
        <p:txBody>
          <a:bodyPr wrap="square" rtlCol="0">
            <a:spAutoFit/>
          </a:bodyPr>
          <a:lstStyle/>
          <a:p>
            <a:pPr algn="ctr"/>
            <a:r>
              <a:rPr lang="en-US" sz="2400" dirty="0">
                <a:solidFill>
                  <a:prstClr val="black"/>
                </a:solidFill>
                <a:latin typeface="Helvetica Neue"/>
              </a:rPr>
              <a:t>C</a:t>
            </a:r>
            <a:r>
              <a:rPr sz="2400" dirty="0">
                <a:solidFill>
                  <a:prstClr val="black"/>
                </a:solidFill>
                <a:latin typeface="Helvetica Neue"/>
              </a:rPr>
              <a:t>omputer-aided drug discovery</a:t>
            </a:r>
          </a:p>
        </p:txBody>
      </p:sp>
      <p:sp>
        <p:nvSpPr>
          <p:cNvPr id="3" name="TextBox 3"/>
          <p:cNvSpPr txBox="1"/>
          <p:nvPr/>
        </p:nvSpPr>
        <p:spPr>
          <a:xfrm>
            <a:off x="572655" y="6515099"/>
            <a:ext cx="6885054" cy="246221"/>
          </a:xfrm>
          <a:prstGeom prst="rect">
            <a:avLst/>
          </a:prstGeom>
          <a:noFill/>
        </p:spPr>
        <p:txBody>
          <a:bodyPr wrap="square" rtlCol="0">
            <a:spAutoFit/>
          </a:bodyPr>
          <a:lstStyle/>
          <a:p>
            <a:r>
              <a:rPr sz="1000" dirty="0" err="1">
                <a:solidFill>
                  <a:prstClr val="black"/>
                </a:solidFill>
                <a:latin typeface="Calibri"/>
              </a:rPr>
              <a:t>Bajorath</a:t>
            </a:r>
            <a:r>
              <a:rPr sz="1000" dirty="0">
                <a:solidFill>
                  <a:prstClr val="black"/>
                </a:solidFill>
                <a:latin typeface="Calibri"/>
              </a:rPr>
              <a:t> J. Computer-aided drug discovery [version 1]. F1000Research 2015, 4:630 (</a:t>
            </a:r>
            <a:r>
              <a:rPr sz="1000" dirty="0" err="1">
                <a:solidFill>
                  <a:prstClr val="black"/>
                </a:solidFill>
                <a:latin typeface="Calibri"/>
              </a:rPr>
              <a:t>doi</a:t>
            </a:r>
            <a:r>
              <a:rPr sz="1000" dirty="0">
                <a:solidFill>
                  <a:prstClr val="black"/>
                </a:solidFill>
                <a:latin typeface="Calibri"/>
              </a:rPr>
              <a:t>: 10.12688/f1000research.6653.1)</a:t>
            </a:r>
            <a:endParaRPr dirty="0">
              <a:solidFill>
                <a:prstClr val="black"/>
              </a:solidFill>
              <a:latin typeface="Calibri"/>
            </a:endParaRPr>
          </a:p>
        </p:txBody>
      </p:sp>
    </p:spTree>
    <p:extLst>
      <p:ext uri="{BB962C8B-B14F-4D97-AF65-F5344CB8AC3E}">
        <p14:creationId xmlns:p14="http://schemas.microsoft.com/office/powerpoint/2010/main" val="3112558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E360E-0BAD-4B5C-88DF-DD70F8C52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673" y="155641"/>
            <a:ext cx="5928654" cy="6471304"/>
          </a:xfrm>
          <a:prstGeom prst="rect">
            <a:avLst/>
          </a:prstGeom>
        </p:spPr>
      </p:pic>
    </p:spTree>
    <p:extLst>
      <p:ext uri="{BB962C8B-B14F-4D97-AF65-F5344CB8AC3E}">
        <p14:creationId xmlns:p14="http://schemas.microsoft.com/office/powerpoint/2010/main" val="2441028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lecular docking">
            <a:extLst>
              <a:ext uri="{FF2B5EF4-FFF2-40B4-BE49-F238E27FC236}">
                <a16:creationId xmlns:a16="http://schemas.microsoft.com/office/drawing/2014/main" id="{8D6A974E-CFE8-45F6-A5BE-37B9165DC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031" y="444659"/>
            <a:ext cx="8284800" cy="622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585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158" y="685005"/>
            <a:ext cx="11563182" cy="5457177"/>
          </a:xfrm>
          <a:prstGeom prst="rect">
            <a:avLst/>
          </a:prstGeom>
        </p:spPr>
      </p:pic>
    </p:spTree>
    <p:extLst>
      <p:ext uri="{BB962C8B-B14F-4D97-AF65-F5344CB8AC3E}">
        <p14:creationId xmlns:p14="http://schemas.microsoft.com/office/powerpoint/2010/main" val="16911906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6948" y="1910443"/>
            <a:ext cx="11635651" cy="3401785"/>
          </a:xfrm>
          <a:prstGeom prst="rect">
            <a:avLst/>
          </a:prstGeom>
        </p:spPr>
      </p:pic>
      <p:sp>
        <p:nvSpPr>
          <p:cNvPr id="3" name="Rectangle 2"/>
          <p:cNvSpPr/>
          <p:nvPr/>
        </p:nvSpPr>
        <p:spPr>
          <a:xfrm>
            <a:off x="3623304" y="544677"/>
            <a:ext cx="548816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Elements in molecular docking.</a:t>
            </a:r>
            <a:endParaRPr kumimoji="0" lang="en-US" sz="32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Tree>
    <p:extLst>
      <p:ext uri="{BB962C8B-B14F-4D97-AF65-F5344CB8AC3E}">
        <p14:creationId xmlns:p14="http://schemas.microsoft.com/office/powerpoint/2010/main" val="395094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4326" y="1517594"/>
            <a:ext cx="10603347" cy="2677656"/>
          </a:xfrm>
          <a:prstGeom prst="rect">
            <a:avLst/>
          </a:prstGeom>
        </p:spPr>
        <p:txBody>
          <a:bodyPr wrap="square">
            <a:spAutoFit/>
          </a:bodyPr>
          <a:lstStyle/>
          <a:p>
            <a:pPr algn="just"/>
            <a:r>
              <a:rPr lang="en-US" sz="2400" dirty="0">
                <a:solidFill>
                  <a:srgbClr val="000000"/>
                </a:solidFill>
                <a:latin typeface="Tw Cen MT" panose="020B0602020104020603" pitchFamily="34" charset="0"/>
              </a:rPr>
              <a:t>Molecular Docking Service</a:t>
            </a:r>
          </a:p>
          <a:p>
            <a:pPr algn="just"/>
            <a:r>
              <a:rPr lang="en-US" sz="2400" dirty="0">
                <a:solidFill>
                  <a:srgbClr val="000000"/>
                </a:solidFill>
                <a:latin typeface="Tw Cen MT" panose="020B0602020104020603" pitchFamily="34" charset="0"/>
              </a:rPr>
              <a:t>Molecular docking is a structure-based drug design method that predicts the binding mode and affinity by studying the interaction of small molecule ligands with receptor </a:t>
            </a:r>
            <a:r>
              <a:rPr lang="en-US" sz="2400" dirty="0" err="1">
                <a:solidFill>
                  <a:srgbClr val="000000"/>
                </a:solidFill>
                <a:latin typeface="Tw Cen MT" panose="020B0602020104020603" pitchFamily="34" charset="0"/>
              </a:rPr>
              <a:t>biomacromolecules</a:t>
            </a:r>
            <a:r>
              <a:rPr lang="en-US" sz="2400" dirty="0">
                <a:solidFill>
                  <a:srgbClr val="000000"/>
                </a:solidFill>
                <a:latin typeface="Tw Cen MT" panose="020B0602020104020603" pitchFamily="34" charset="0"/>
              </a:rPr>
              <a:t>. Molecular docking methods are widely used in the fields of enzymology research and drug design. Since the </a:t>
            </a:r>
            <a:r>
              <a:rPr lang="en-US" sz="2400" dirty="0">
                <a:solidFill>
                  <a:srgbClr val="FF0000"/>
                </a:solidFill>
                <a:latin typeface="Tw Cen MT" panose="020B0602020104020603" pitchFamily="34" charset="0"/>
              </a:rPr>
              <a:t>1982 Kuntz </a:t>
            </a:r>
            <a:r>
              <a:rPr lang="en-US" sz="2400" dirty="0">
                <a:solidFill>
                  <a:srgbClr val="000000"/>
                </a:solidFill>
                <a:latin typeface="Tw Cen MT" panose="020B0602020104020603" pitchFamily="34" charset="0"/>
              </a:rPr>
              <a:t>team of California State University San Francisco developed the first molecular docking software DOCK, scientists have developed a variety of theoretical models and docking algorithms.</a:t>
            </a:r>
            <a:endParaRPr lang="en-US" sz="2400" b="0" i="0" dirty="0">
              <a:solidFill>
                <a:srgbClr val="000000"/>
              </a:solidFill>
              <a:effectLst/>
              <a:latin typeface="Tw Cen MT" panose="020B0602020104020603" pitchFamily="34" charset="0"/>
            </a:endParaRPr>
          </a:p>
        </p:txBody>
      </p:sp>
    </p:spTree>
    <p:extLst>
      <p:ext uri="{BB962C8B-B14F-4D97-AF65-F5344CB8AC3E}">
        <p14:creationId xmlns:p14="http://schemas.microsoft.com/office/powerpoint/2010/main" val="888563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1" y="1905291"/>
            <a:ext cx="8109526" cy="1938992"/>
          </a:xfrm>
          <a:prstGeom prst="rect">
            <a:avLst/>
          </a:prstGeom>
        </p:spPr>
        <p:txBody>
          <a:bodyPr wrap="square">
            <a:spAutoFit/>
          </a:bodyPr>
          <a:lstStyle/>
          <a:p>
            <a:r>
              <a:rPr lang="en-US" sz="2400" b="1" dirty="0">
                <a:solidFill>
                  <a:srgbClr val="000000"/>
                </a:solidFill>
                <a:latin typeface="Tw Cen MT" panose="020B0602020104020603" pitchFamily="34" charset="0"/>
              </a:rPr>
              <a:t>theoretical models and corresponding docking methods including:</a:t>
            </a:r>
            <a:endParaRPr lang="en-US" sz="2400" dirty="0">
              <a:solidFill>
                <a:srgbClr val="000000"/>
              </a:solidFill>
              <a:latin typeface="Tw Cen MT" panose="020B0602020104020603" pitchFamily="34" charset="0"/>
            </a:endParaRPr>
          </a:p>
          <a:p>
            <a:pPr>
              <a:buFont typeface="Arial" panose="020B0604020202020204" pitchFamily="34" charset="0"/>
              <a:buChar char="•"/>
            </a:pPr>
            <a:r>
              <a:rPr lang="en-US" sz="2400" dirty="0">
                <a:solidFill>
                  <a:srgbClr val="000000"/>
                </a:solidFill>
                <a:latin typeface="Tw Cen MT" panose="020B0602020104020603" pitchFamily="34" charset="0"/>
              </a:rPr>
              <a:t>Lock-and-key model, rigid docking.</a:t>
            </a:r>
          </a:p>
          <a:p>
            <a:pPr>
              <a:buFont typeface="Arial" panose="020B0604020202020204" pitchFamily="34" charset="0"/>
              <a:buChar char="•"/>
            </a:pPr>
            <a:r>
              <a:rPr lang="en-US" sz="2400" dirty="0">
                <a:solidFill>
                  <a:srgbClr val="000000"/>
                </a:solidFill>
                <a:latin typeface="Tw Cen MT" panose="020B0602020104020603" pitchFamily="34" charset="0"/>
              </a:rPr>
              <a:t>Induced fit model, flexible docking and semi-flexible docking.</a:t>
            </a:r>
          </a:p>
          <a:p>
            <a:pPr>
              <a:buFont typeface="Arial" panose="020B0604020202020204" pitchFamily="34" charset="0"/>
              <a:buChar char="•"/>
            </a:pPr>
            <a:r>
              <a:rPr lang="en-US" sz="2400" dirty="0">
                <a:solidFill>
                  <a:srgbClr val="000000"/>
                </a:solidFill>
                <a:latin typeface="Tw Cen MT" panose="020B0602020104020603" pitchFamily="34" charset="0"/>
              </a:rPr>
              <a:t>Conformation ensemble model, ensemble docking.</a:t>
            </a:r>
            <a:endParaRPr lang="en-US" sz="2400" b="0" i="0" dirty="0">
              <a:solidFill>
                <a:srgbClr val="000000"/>
              </a:solidFill>
              <a:effectLst/>
              <a:latin typeface="Tw Cen MT" panose="020B0602020104020603" pitchFamily="34" charset="0"/>
            </a:endParaRPr>
          </a:p>
        </p:txBody>
      </p:sp>
    </p:spTree>
    <p:extLst>
      <p:ext uri="{BB962C8B-B14F-4D97-AF65-F5344CB8AC3E}">
        <p14:creationId xmlns:p14="http://schemas.microsoft.com/office/powerpoint/2010/main" val="2790921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390557"/>
            <a:ext cx="11165840" cy="5078313"/>
          </a:xfrm>
          <a:prstGeom prst="rect">
            <a:avLst/>
          </a:prstGeom>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The term "docking" originated in the late 1970s, with a more restricted meaning; then, "docking" meant refining a model of a complex structure by optimizing the separation between the interactors but keeping their relative orientations fixed. </a:t>
            </a:r>
            <a:endParaRPr kumimoji="0" lang="en-US" sz="2400" b="0" i="0" u="none" strike="noStrike" kern="1200" cap="none" spc="0" normalizeH="0" baseline="0" noProof="0" dirty="0" smtClean="0">
              <a:ln>
                <a:noFill/>
              </a:ln>
              <a:solidFill>
                <a:prstClr val="black"/>
              </a:solidFill>
              <a:effectLst/>
              <a:uLnTx/>
              <a:uFillTx/>
              <a:latin typeface="Tw Cen MT" panose="020B0602020104020603" pitchFamily="34" charset="0"/>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Tw Cen MT" panose="020B0602020104020603" pitchFamily="34" charset="0"/>
                <a:ea typeface="+mn-ea"/>
                <a:cs typeface="+mn-cs"/>
              </a:rPr>
              <a:t>Later</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the relative orientations of the interacting partners in the modelling was allowed to vary, but the internal geometry of each of the partners was held fixed. </a:t>
            </a:r>
            <a:r>
              <a:rPr kumimoji="0" lang="en-US" sz="2400" b="0" i="0" u="none" strike="noStrike" kern="1200" cap="none" spc="0" normalizeH="0" baseline="0" noProof="0" dirty="0" smtClean="0">
                <a:ln>
                  <a:noFill/>
                </a:ln>
                <a:solidFill>
                  <a:prstClr val="black"/>
                </a:solidFill>
                <a:effectLst/>
                <a:uLnTx/>
                <a:uFillTx/>
                <a:latin typeface="Tw Cen MT" panose="020B0602020104020603" pitchFamily="34" charset="0"/>
                <a:ea typeface="+mn-ea"/>
                <a:cs typeface="+mn-cs"/>
              </a:rPr>
              <a:t>This </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type of modelling is sometimes referred to as "</a:t>
            </a:r>
            <a:r>
              <a:rPr kumimoji="0" lang="en-US" sz="24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rigid docking</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 </a:t>
            </a:r>
            <a:endParaRPr kumimoji="0" lang="en-US" sz="2400" b="0" i="0" u="none" strike="noStrike" kern="1200" cap="none" spc="0" normalizeH="0" baseline="0" noProof="0" dirty="0" smtClean="0">
              <a:ln>
                <a:noFill/>
              </a:ln>
              <a:solidFill>
                <a:prstClr val="black"/>
              </a:solidFill>
              <a:effectLst/>
              <a:uLnTx/>
              <a:uFillTx/>
              <a:latin typeface="Tw Cen MT" panose="020B0602020104020603" pitchFamily="34" charset="0"/>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Tw Cen MT" panose="020B0602020104020603" pitchFamily="34" charset="0"/>
                <a:ea typeface="+mn-ea"/>
                <a:cs typeface="+mn-cs"/>
              </a:rPr>
              <a:t>With </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further increases in computational power, it became possible to model changes in internal geometry of the interacting partners that may occur when a complex is formed. This type of modelling is referred to as "</a:t>
            </a:r>
            <a:r>
              <a:rPr kumimoji="0" lang="en-US" sz="24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flexible docking</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t>
            </a:r>
          </a:p>
        </p:txBody>
      </p:sp>
    </p:spTree>
    <p:extLst>
      <p:ext uri="{BB962C8B-B14F-4D97-AF65-F5344CB8AC3E}">
        <p14:creationId xmlns:p14="http://schemas.microsoft.com/office/powerpoint/2010/main" val="376767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6819" y="1307464"/>
            <a:ext cx="10145747" cy="4971416"/>
          </a:xfrm>
          <a:prstGeom prst="rect">
            <a:avLst/>
          </a:prstGeom>
        </p:spPr>
      </p:pic>
      <p:sp>
        <p:nvSpPr>
          <p:cNvPr id="3" name="Rectangle 2"/>
          <p:cNvSpPr/>
          <p:nvPr/>
        </p:nvSpPr>
        <p:spPr>
          <a:xfrm>
            <a:off x="1066800" y="545515"/>
            <a:ext cx="99263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prstClr val="black"/>
                </a:solidFill>
                <a:effectLst/>
                <a:uLnTx/>
                <a:uFillTx/>
                <a:latin typeface="Tw Cen MT" panose="020B0602020104020603" pitchFamily="34" charset="0"/>
                <a:ea typeface="+mn-ea"/>
                <a:cs typeface="+mn-cs"/>
              </a:rPr>
              <a:t>Two </a:t>
            </a:r>
            <a:r>
              <a:rPr kumimoji="0" lang="en-US" sz="20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models of molecular docking. (A) A lock-and-key model. (B) Induced fit model.</a:t>
            </a:r>
          </a:p>
        </p:txBody>
      </p:sp>
    </p:spTree>
    <p:extLst>
      <p:ext uri="{BB962C8B-B14F-4D97-AF65-F5344CB8AC3E}">
        <p14:creationId xmlns:p14="http://schemas.microsoft.com/office/powerpoint/2010/main" val="2886954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8436" y="1314255"/>
            <a:ext cx="9245599" cy="2677656"/>
          </a:xfrm>
          <a:prstGeom prst="rect">
            <a:avLst/>
          </a:prstGeom>
        </p:spPr>
        <p:txBody>
          <a:bodyPr wrap="square">
            <a:spAutoFit/>
          </a:bodyPr>
          <a:lstStyle/>
          <a:p>
            <a:pPr algn="just"/>
            <a:r>
              <a:rPr lang="en-US" sz="2400" dirty="0"/>
              <a:t>Process of the analysis and docking service</a:t>
            </a:r>
          </a:p>
          <a:p>
            <a:pPr algn="just"/>
            <a:r>
              <a:rPr lang="en-US" sz="2400" dirty="0"/>
              <a:t>Structure preparation before docking, including: receptor structure and small molecule compound (library);</a:t>
            </a:r>
          </a:p>
          <a:p>
            <a:pPr algn="just"/>
            <a:r>
              <a:rPr lang="en-US" sz="2400" dirty="0"/>
              <a:t>Molecular docking calculation, including: conformation search and scoring evaluation;</a:t>
            </a:r>
          </a:p>
          <a:p>
            <a:pPr algn="just"/>
            <a:r>
              <a:rPr lang="en-US" sz="2400" dirty="0"/>
              <a:t>Results analysis, including: docking conformation or seedling compound selection, binding mode analysis, scoring situation and force analysis; etc.</a:t>
            </a:r>
          </a:p>
        </p:txBody>
      </p:sp>
    </p:spTree>
    <p:extLst>
      <p:ext uri="{BB962C8B-B14F-4D97-AF65-F5344CB8AC3E}">
        <p14:creationId xmlns:p14="http://schemas.microsoft.com/office/powerpoint/2010/main" val="3795135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9708" y="223381"/>
            <a:ext cx="8303491" cy="6397771"/>
          </a:xfrm>
          <a:prstGeom prst="rect">
            <a:avLst/>
          </a:prstGeom>
        </p:spPr>
      </p:pic>
    </p:spTree>
    <p:extLst>
      <p:ext uri="{BB962C8B-B14F-4D97-AF65-F5344CB8AC3E}">
        <p14:creationId xmlns:p14="http://schemas.microsoft.com/office/powerpoint/2010/main" val="2439169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1028343"/>
            <a:ext cx="6096000" cy="4801314"/>
          </a:xfrm>
          <a:prstGeom prst="rect">
            <a:avLst/>
          </a:prstGeom>
        </p:spPr>
        <p:txBody>
          <a:bodyPr>
            <a:spAutoFit/>
          </a:bodyPr>
          <a:lstStyle/>
          <a:p>
            <a:pPr>
              <a:buFont typeface="Arial" panose="020B0604020202020204" pitchFamily="34" charset="0"/>
              <a:buChar char="•"/>
            </a:pPr>
            <a:r>
              <a:rPr lang="en-US" b="1" dirty="0">
                <a:solidFill>
                  <a:srgbClr val="000000"/>
                </a:solidFill>
                <a:latin typeface="opensans"/>
              </a:rPr>
              <a:t>Binding mode prediction</a:t>
            </a:r>
            <a:endParaRPr lang="en-US" dirty="0">
              <a:solidFill>
                <a:srgbClr val="000000"/>
              </a:solidFill>
              <a:latin typeface="opensans"/>
            </a:endParaRPr>
          </a:p>
          <a:p>
            <a:r>
              <a:rPr lang="en-US" dirty="0">
                <a:solidFill>
                  <a:srgbClr val="000000"/>
                </a:solidFill>
                <a:latin typeface="opensans"/>
              </a:rPr>
              <a:t>Studying the interaction between active small molecules and biological macromolecules and understand their mechanism of action.</a:t>
            </a:r>
          </a:p>
          <a:p>
            <a:pPr>
              <a:buFont typeface="Arial" panose="020B0604020202020204" pitchFamily="34" charset="0"/>
              <a:buChar char="•"/>
            </a:pPr>
            <a:r>
              <a:rPr lang="en-US" b="1" dirty="0">
                <a:solidFill>
                  <a:srgbClr val="000000"/>
                </a:solidFill>
                <a:latin typeface="opensans"/>
              </a:rPr>
              <a:t>High-throughput virtual screening</a:t>
            </a:r>
            <a:endParaRPr lang="en-US" dirty="0">
              <a:solidFill>
                <a:srgbClr val="000000"/>
              </a:solidFill>
              <a:latin typeface="opensans"/>
            </a:endParaRPr>
          </a:p>
          <a:p>
            <a:r>
              <a:rPr lang="en-US" dirty="0">
                <a:solidFill>
                  <a:srgbClr val="000000"/>
                </a:solidFill>
                <a:latin typeface="opensans"/>
              </a:rPr>
              <a:t>Quickly find small molecules with potential activity from the chemical database, save experimental costs and improve the hit rate.</a:t>
            </a:r>
          </a:p>
          <a:p>
            <a:r>
              <a:rPr lang="en-US" dirty="0">
                <a:solidFill>
                  <a:srgbClr val="000000"/>
                </a:solidFill>
                <a:latin typeface="opensans"/>
              </a:rPr>
              <a:t>If conditions permit, for binding mode prediction, we need to examine the reproducibility of the combined conformation of the docking software (method), that is, to perform re-dock or self-dock; for high-throughput virtual screening, we need to examine the screening performance, including enrichment rate, goodness of fit. Only through rigorous and scientific processing can we ensure that the simple docking process will get accurate calculation results.</a:t>
            </a:r>
            <a:endParaRPr lang="en-US" b="0" i="0" dirty="0">
              <a:solidFill>
                <a:srgbClr val="000000"/>
              </a:solidFill>
              <a:effectLst/>
              <a:latin typeface="opensans"/>
            </a:endParaRPr>
          </a:p>
        </p:txBody>
      </p:sp>
    </p:spTree>
    <p:extLst>
      <p:ext uri="{BB962C8B-B14F-4D97-AF65-F5344CB8AC3E}">
        <p14:creationId xmlns:p14="http://schemas.microsoft.com/office/powerpoint/2010/main" val="3691858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4818" y="596467"/>
            <a:ext cx="10018870" cy="6164552"/>
          </a:xfrm>
          <a:prstGeom prst="rect">
            <a:avLst/>
          </a:prstGeom>
        </p:spPr>
      </p:pic>
      <p:sp>
        <p:nvSpPr>
          <p:cNvPr id="5" name="Rectangle 4"/>
          <p:cNvSpPr/>
          <p:nvPr/>
        </p:nvSpPr>
        <p:spPr>
          <a:xfrm>
            <a:off x="4675725" y="0"/>
            <a:ext cx="3727239" cy="369332"/>
          </a:xfrm>
          <a:prstGeom prst="rect">
            <a:avLst/>
          </a:prstGeom>
        </p:spPr>
        <p:txBody>
          <a:bodyPr wrap="none">
            <a:spAutoFit/>
          </a:bodyPr>
          <a:lstStyle/>
          <a:p>
            <a:r>
              <a:rPr lang="en-US" dirty="0"/>
              <a:t>A list of widely used tools for docking.</a:t>
            </a:r>
          </a:p>
        </p:txBody>
      </p:sp>
    </p:spTree>
    <p:extLst>
      <p:ext uri="{BB962C8B-B14F-4D97-AF65-F5344CB8AC3E}">
        <p14:creationId xmlns:p14="http://schemas.microsoft.com/office/powerpoint/2010/main" val="2479250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2591" y="143770"/>
            <a:ext cx="8421566" cy="6608591"/>
          </a:xfrm>
          <a:prstGeom prst="rect">
            <a:avLst/>
          </a:prstGeom>
        </p:spPr>
      </p:pic>
    </p:spTree>
    <p:extLst>
      <p:ext uri="{BB962C8B-B14F-4D97-AF65-F5344CB8AC3E}">
        <p14:creationId xmlns:p14="http://schemas.microsoft.com/office/powerpoint/2010/main" val="2900038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32873" y="464327"/>
            <a:ext cx="10982036" cy="2585323"/>
          </a:xfrm>
          <a:prstGeom prst="rect">
            <a:avLst/>
          </a:prstGeom>
        </p:spPr>
        <p:txBody>
          <a:bodyPr wrap="square">
            <a:spAutoFit/>
          </a:bodyPr>
          <a:lstStyle/>
          <a:p>
            <a:pPr algn="just"/>
            <a:r>
              <a:rPr lang="en-US" b="0" i="1" dirty="0" smtClean="0">
                <a:solidFill>
                  <a:srgbClr val="2E2E2E"/>
                </a:solidFill>
                <a:effectLst/>
                <a:latin typeface="NexusSans"/>
                <a:hlinkClick r:id="rId2" tooltip="Learn more about Sequence alignment from ScienceDirect's AI-generated Topic Pages"/>
              </a:rPr>
              <a:t>Sequence alignment</a:t>
            </a:r>
            <a:r>
              <a:rPr lang="en-US" b="0" i="0" dirty="0" smtClean="0">
                <a:solidFill>
                  <a:srgbClr val="2E2E2E"/>
                </a:solidFill>
                <a:effectLst/>
                <a:latin typeface="NexusSans"/>
              </a:rPr>
              <a:t> is the process of comparing and detecting similarities between biological sequences. What “similarities” are being detected will depend on the goals of the particular alignment process. </a:t>
            </a:r>
          </a:p>
          <a:p>
            <a:pPr algn="just"/>
            <a:endParaRPr lang="en-US" dirty="0">
              <a:solidFill>
                <a:srgbClr val="2E2E2E"/>
              </a:solidFill>
              <a:latin typeface="NexusSans"/>
            </a:endParaRPr>
          </a:p>
          <a:p>
            <a:pPr algn="just"/>
            <a:r>
              <a:rPr lang="en-US" dirty="0">
                <a:solidFill>
                  <a:srgbClr val="2E2E2E"/>
                </a:solidFill>
                <a:latin typeface="NexusSans"/>
              </a:rPr>
              <a:t>T</a:t>
            </a:r>
            <a:r>
              <a:rPr lang="en-US" b="0" i="0" dirty="0" smtClean="0">
                <a:solidFill>
                  <a:srgbClr val="2E2E2E"/>
                </a:solidFill>
                <a:effectLst/>
                <a:latin typeface="NexusSans"/>
              </a:rPr>
              <a:t>he simplest way to compare two sequences of the same length is to calculate the number of matching symbols. The value that measures the degree of sequence similarity is called the </a:t>
            </a:r>
            <a:r>
              <a:rPr lang="en-US" b="1" i="1" dirty="0" smtClean="0">
                <a:solidFill>
                  <a:srgbClr val="FF0000"/>
                </a:solidFill>
                <a:effectLst/>
                <a:latin typeface="NexusSans"/>
              </a:rPr>
              <a:t>alignment score</a:t>
            </a:r>
            <a:r>
              <a:rPr lang="en-US" b="0" i="0" dirty="0" smtClean="0">
                <a:solidFill>
                  <a:srgbClr val="2E2E2E"/>
                </a:solidFill>
                <a:effectLst/>
                <a:latin typeface="NexusSans"/>
              </a:rPr>
              <a:t> of two sequences. The opposite value, corresponding to the level of dissimilarity between sequences, is usually referred to as the </a:t>
            </a:r>
            <a:r>
              <a:rPr lang="en-US" b="1" i="1" dirty="0" smtClean="0">
                <a:solidFill>
                  <a:srgbClr val="FF0000"/>
                </a:solidFill>
                <a:effectLst/>
                <a:latin typeface="NexusSans"/>
              </a:rPr>
              <a:t>distance</a:t>
            </a:r>
            <a:r>
              <a:rPr lang="en-US" b="1" i="0" dirty="0" smtClean="0">
                <a:solidFill>
                  <a:srgbClr val="FF0000"/>
                </a:solidFill>
                <a:effectLst/>
                <a:latin typeface="NexusSans"/>
              </a:rPr>
              <a:t> between sequences</a:t>
            </a:r>
            <a:r>
              <a:rPr lang="en-US" b="0" i="0" dirty="0" smtClean="0">
                <a:solidFill>
                  <a:srgbClr val="2E2E2E"/>
                </a:solidFill>
                <a:effectLst/>
                <a:latin typeface="NexusSans"/>
              </a:rPr>
              <a:t>. The number of non-matching characters is called the </a:t>
            </a:r>
            <a:r>
              <a:rPr lang="en-US" b="0" i="1" dirty="0" smtClean="0">
                <a:solidFill>
                  <a:srgbClr val="2E2E2E"/>
                </a:solidFill>
                <a:effectLst/>
                <a:latin typeface="NexusSans"/>
              </a:rPr>
              <a:t>Hamming distance</a:t>
            </a:r>
            <a:r>
              <a:rPr lang="en-US" b="0" i="0" dirty="0" smtClean="0">
                <a:solidFill>
                  <a:srgbClr val="2E2E2E"/>
                </a:solidFill>
                <a:effectLst/>
                <a:latin typeface="NexusSans"/>
              </a:rPr>
              <a:t>. Fig. 1 shows an example of two sequences with Hamming distance (</a:t>
            </a:r>
            <a:r>
              <a:rPr lang="en-US" b="0" i="0" dirty="0" err="1" smtClean="0">
                <a:solidFill>
                  <a:srgbClr val="2E2E2E"/>
                </a:solidFill>
                <a:effectLst/>
                <a:latin typeface="NexusSans"/>
              </a:rPr>
              <a:t>Bookstein</a:t>
            </a:r>
            <a:r>
              <a:rPr lang="en-US" b="0" i="0" dirty="0" smtClean="0">
                <a:solidFill>
                  <a:srgbClr val="2E2E2E"/>
                </a:solidFill>
                <a:effectLst/>
                <a:latin typeface="NexusSans"/>
              </a:rPr>
              <a:t> </a:t>
            </a:r>
            <a:r>
              <a:rPr lang="en-US" b="0" i="1" dirty="0" smtClean="0">
                <a:solidFill>
                  <a:srgbClr val="2E2E2E"/>
                </a:solidFill>
                <a:effectLst/>
                <a:latin typeface="NexusSans"/>
              </a:rPr>
              <a:t>et al.</a:t>
            </a:r>
            <a:r>
              <a:rPr lang="en-US" b="0" i="0" dirty="0" smtClean="0">
                <a:solidFill>
                  <a:srgbClr val="2E2E2E"/>
                </a:solidFill>
                <a:effectLst/>
                <a:latin typeface="NexusSans"/>
              </a:rPr>
              <a:t>, 2002) equal to 3.</a:t>
            </a:r>
          </a:p>
        </p:txBody>
      </p:sp>
      <p:pic>
        <p:nvPicPr>
          <p:cNvPr id="1026"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2654" y="2922298"/>
            <a:ext cx="2592819" cy="7309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32873" y="3937614"/>
            <a:ext cx="10908145" cy="1754326"/>
          </a:xfrm>
          <a:prstGeom prst="rect">
            <a:avLst/>
          </a:prstGeom>
        </p:spPr>
        <p:txBody>
          <a:bodyPr wrap="square">
            <a:spAutoFit/>
          </a:bodyPr>
          <a:lstStyle/>
          <a:p>
            <a:pPr algn="just"/>
            <a:r>
              <a:rPr lang="en-US" b="0" i="0" dirty="0" smtClean="0">
                <a:solidFill>
                  <a:srgbClr val="2E2E2E"/>
                </a:solidFill>
                <a:effectLst/>
                <a:latin typeface="NexusSans"/>
              </a:rPr>
              <a:t>It is, however, worth noting that comparing sequence characters position by position as described above can barely be referred to as alignment process, since it does not take into account such typical biological events as </a:t>
            </a:r>
            <a:r>
              <a:rPr lang="en-US" b="0" i="0" dirty="0" smtClean="0">
                <a:solidFill>
                  <a:srgbClr val="2E2E2E"/>
                </a:solidFill>
                <a:effectLst/>
                <a:latin typeface="NexusSans"/>
                <a:hlinkClick r:id="rId4" tooltip="Learn more about deletions and insertions from ScienceDirect's AI-generated Topic Pages"/>
              </a:rPr>
              <a:t>deletions and insertions</a:t>
            </a:r>
            <a:r>
              <a:rPr lang="en-US" b="0" i="0" dirty="0" smtClean="0">
                <a:solidFill>
                  <a:srgbClr val="2E2E2E"/>
                </a:solidFill>
                <a:effectLst/>
                <a:latin typeface="NexusSans"/>
              </a:rPr>
              <a:t>. The classical notion of </a:t>
            </a:r>
            <a:r>
              <a:rPr lang="en-US" b="0" i="0" dirty="0" smtClean="0">
                <a:solidFill>
                  <a:srgbClr val="2E2E2E"/>
                </a:solidFill>
                <a:effectLst/>
                <a:latin typeface="NexusSans"/>
                <a:hlinkClick r:id="rId2" tooltip="Learn more about sequence alignment from ScienceDirect's AI-generated Topic Pages"/>
              </a:rPr>
              <a:t>sequence alignment</a:t>
            </a:r>
            <a:r>
              <a:rPr lang="en-US" b="0" i="0" dirty="0" smtClean="0">
                <a:solidFill>
                  <a:srgbClr val="2E2E2E"/>
                </a:solidFill>
                <a:effectLst/>
                <a:latin typeface="NexusSans"/>
              </a:rPr>
              <a:t> includes calculating the so called </a:t>
            </a:r>
            <a:r>
              <a:rPr lang="en-US" b="0" i="1" dirty="0" smtClean="0">
                <a:solidFill>
                  <a:srgbClr val="2E2E2E"/>
                </a:solidFill>
                <a:effectLst/>
                <a:latin typeface="NexusSans"/>
              </a:rPr>
              <a:t>edit distance,</a:t>
            </a:r>
            <a:r>
              <a:rPr lang="en-US" b="0" i="0" dirty="0" smtClean="0">
                <a:solidFill>
                  <a:srgbClr val="2E2E2E"/>
                </a:solidFill>
                <a:effectLst/>
                <a:latin typeface="NexusSans"/>
              </a:rPr>
              <a:t> which generally corresponds to the minimal number of substitution, </a:t>
            </a:r>
            <a:r>
              <a:rPr lang="en-US" b="0" i="0" dirty="0" smtClean="0">
                <a:solidFill>
                  <a:srgbClr val="2E2E2E"/>
                </a:solidFill>
                <a:effectLst/>
                <a:latin typeface="NexusSans"/>
                <a:hlinkClick r:id="rId4" tooltip="Learn more about insertions and deletions from ScienceDirect's AI-generated Topic Pages"/>
              </a:rPr>
              <a:t>insertions and deletions</a:t>
            </a:r>
            <a:r>
              <a:rPr lang="en-US" b="0" i="0" dirty="0" smtClean="0">
                <a:solidFill>
                  <a:srgbClr val="2E2E2E"/>
                </a:solidFill>
                <a:effectLst/>
                <a:latin typeface="NexusSans"/>
              </a:rPr>
              <a:t> needed to turn one sequence into another. Fig. 2 demonstrates an example of two sequences with edit distance equal to 3.</a:t>
            </a:r>
          </a:p>
        </p:txBody>
      </p:sp>
      <p:pic>
        <p:nvPicPr>
          <p:cNvPr id="1028" name="Picture 4" descr="Fig.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8805" y="5648098"/>
            <a:ext cx="2676668" cy="7545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90618" y="5756361"/>
            <a:ext cx="5301673" cy="646331"/>
          </a:xfrm>
          <a:prstGeom prst="rect">
            <a:avLst/>
          </a:prstGeom>
        </p:spPr>
        <p:txBody>
          <a:bodyPr wrap="square">
            <a:spAutoFit/>
          </a:bodyPr>
          <a:lstStyle/>
          <a:p>
            <a:r>
              <a:rPr lang="en-US" dirty="0" smtClean="0"/>
              <a:t>https://www.sciencedirect.com/topics/agricultural-and-biological-sciences/sequence-alignment</a:t>
            </a:r>
            <a:endParaRPr lang="en-US" dirty="0"/>
          </a:p>
        </p:txBody>
      </p:sp>
    </p:spTree>
    <p:extLst>
      <p:ext uri="{BB962C8B-B14F-4D97-AF65-F5344CB8AC3E}">
        <p14:creationId xmlns:p14="http://schemas.microsoft.com/office/powerpoint/2010/main" val="38986484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4723" y="441789"/>
            <a:ext cx="11680785" cy="6143947"/>
          </a:xfrm>
          <a:prstGeom prst="rect">
            <a:avLst/>
          </a:prstGeom>
        </p:spPr>
      </p:pic>
    </p:spTree>
    <p:extLst>
      <p:ext uri="{BB962C8B-B14F-4D97-AF65-F5344CB8AC3E}">
        <p14:creationId xmlns:p14="http://schemas.microsoft.com/office/powerpoint/2010/main" val="405927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 b="51893"/>
          <a:stretch/>
        </p:blipFill>
        <p:spPr>
          <a:xfrm>
            <a:off x="537028" y="190874"/>
            <a:ext cx="11225032" cy="6456669"/>
          </a:xfrm>
          <a:prstGeom prst="rect">
            <a:avLst/>
          </a:prstGeom>
        </p:spPr>
      </p:pic>
    </p:spTree>
    <p:extLst>
      <p:ext uri="{BB962C8B-B14F-4D97-AF65-F5344CB8AC3E}">
        <p14:creationId xmlns:p14="http://schemas.microsoft.com/office/powerpoint/2010/main" val="2773138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48232"/>
          <a:stretch/>
        </p:blipFill>
        <p:spPr>
          <a:xfrm>
            <a:off x="604111" y="0"/>
            <a:ext cx="10992803" cy="6804226"/>
          </a:xfrm>
          <a:prstGeom prst="rect">
            <a:avLst/>
          </a:prstGeom>
        </p:spPr>
      </p:pic>
    </p:spTree>
    <p:extLst>
      <p:ext uri="{BB962C8B-B14F-4D97-AF65-F5344CB8AC3E}">
        <p14:creationId xmlns:p14="http://schemas.microsoft.com/office/powerpoint/2010/main" val="2627401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8114" y="304169"/>
            <a:ext cx="8010071" cy="6225218"/>
          </a:xfrm>
          <a:prstGeom prst="rect">
            <a:avLst/>
          </a:prstGeom>
        </p:spPr>
      </p:pic>
      <p:sp>
        <p:nvSpPr>
          <p:cNvPr id="3" name="Rectangle 2"/>
          <p:cNvSpPr/>
          <p:nvPr/>
        </p:nvSpPr>
        <p:spPr>
          <a:xfrm>
            <a:off x="201203" y="119503"/>
            <a:ext cx="4724370" cy="369332"/>
          </a:xfrm>
          <a:prstGeom prst="rect">
            <a:avLst/>
          </a:prstGeom>
        </p:spPr>
        <p:txBody>
          <a:bodyPr wrap="none">
            <a:spAutoFit/>
          </a:bodyPr>
          <a:lstStyle/>
          <a:p>
            <a:r>
              <a:rPr lang="en-US" b="1" dirty="0">
                <a:solidFill>
                  <a:srgbClr val="000000"/>
                </a:solidFill>
                <a:latin typeface="FSBrabo"/>
              </a:rPr>
              <a:t>Methods used for protein-ligand docking.</a:t>
            </a:r>
            <a:endParaRPr lang="en-US" b="1" dirty="0"/>
          </a:p>
        </p:txBody>
      </p:sp>
    </p:spTree>
    <p:extLst>
      <p:ext uri="{BB962C8B-B14F-4D97-AF65-F5344CB8AC3E}">
        <p14:creationId xmlns:p14="http://schemas.microsoft.com/office/powerpoint/2010/main" val="2543919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4930" y="833120"/>
            <a:ext cx="6401150" cy="5557520"/>
          </a:xfrm>
          <a:prstGeom prst="rect">
            <a:avLst/>
          </a:prstGeom>
        </p:spPr>
      </p:pic>
      <p:sp>
        <p:nvSpPr>
          <p:cNvPr id="3" name="Rectangle 2"/>
          <p:cNvSpPr/>
          <p:nvPr/>
        </p:nvSpPr>
        <p:spPr>
          <a:xfrm>
            <a:off x="3663411" y="186174"/>
            <a:ext cx="3788217" cy="369332"/>
          </a:xfrm>
          <a:prstGeom prst="rect">
            <a:avLst/>
          </a:prstGeom>
        </p:spPr>
        <p:txBody>
          <a:bodyPr wrap="none">
            <a:spAutoFit/>
          </a:bodyPr>
          <a:lstStyle/>
          <a:p>
            <a:pPr algn="ctr"/>
            <a:r>
              <a:rPr lang="en-US" b="1" dirty="0">
                <a:solidFill>
                  <a:srgbClr val="1892CA"/>
                </a:solidFill>
                <a:latin typeface="Galano Grotesque"/>
              </a:rPr>
              <a:t>Protein–protein docking process</a:t>
            </a:r>
            <a:endParaRPr lang="en-US" b="1" i="0" dirty="0">
              <a:solidFill>
                <a:srgbClr val="1892CA"/>
              </a:solidFill>
              <a:effectLst/>
              <a:latin typeface="Galano Grotesque"/>
            </a:endParaRPr>
          </a:p>
        </p:txBody>
      </p:sp>
    </p:spTree>
    <p:extLst>
      <p:ext uri="{BB962C8B-B14F-4D97-AF65-F5344CB8AC3E}">
        <p14:creationId xmlns:p14="http://schemas.microsoft.com/office/powerpoint/2010/main" val="203813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0560" y="1066800"/>
            <a:ext cx="10911840" cy="5170646"/>
          </a:xfrm>
          <a:prstGeom prst="rect">
            <a:avLst/>
          </a:prstGeom>
        </p:spPr>
        <p:txBody>
          <a:bodyPr wrap="square">
            <a:spAutoFit/>
          </a:bodyPr>
          <a:lstStyle/>
          <a:p>
            <a:pPr algn="just">
              <a:lnSpc>
                <a:spcPct val="150000"/>
              </a:lnSpc>
            </a:pPr>
            <a:r>
              <a:rPr lang="en-US" sz="2000" dirty="0">
                <a:latin typeface="Tw Cen MT" panose="020B0602020104020603" pitchFamily="34" charset="0"/>
              </a:rPr>
              <a:t>Protein–Protein Docking</a:t>
            </a:r>
          </a:p>
          <a:p>
            <a:pPr algn="just">
              <a:lnSpc>
                <a:spcPct val="150000"/>
              </a:lnSpc>
            </a:pPr>
            <a:r>
              <a:rPr lang="en-US" sz="2000" dirty="0">
                <a:latin typeface="Tw Cen MT" panose="020B0602020104020603" pitchFamily="34" charset="0"/>
              </a:rPr>
              <a:t>Protein–protein interactions play essential roles in various aspects of cellular processes, including metabolic control, signal transduction, gene regulation, and cell communication. Genome-wide proteomics studies provide an increasing list of interacting proteins, but only a small fraction of the potential complexes is amenable to direct experimental analysis. Knowing the structural details of a protein-protein interaction helps us understand the mechanism of such interaction, and thus the function of participating proteins. However, crystal structures of protein complexes are more difficult to get than individual proteins. Furthermore, many protein interactions are transient, which makes studying them by crystallography and NMR even more problematic. Hence, the need for fast and robust computational approaches to reliably predict the structures of protein–protein complexes is growing.</a:t>
            </a:r>
          </a:p>
          <a:p>
            <a:pPr algn="just">
              <a:lnSpc>
                <a:spcPct val="150000"/>
              </a:lnSpc>
            </a:pPr>
            <a:endParaRPr lang="en-US" sz="2000" dirty="0">
              <a:latin typeface="Tw Cen MT" panose="020B0602020104020603" pitchFamily="34" charset="0"/>
            </a:endParaRPr>
          </a:p>
        </p:txBody>
      </p:sp>
    </p:spTree>
    <p:extLst>
      <p:ext uri="{BB962C8B-B14F-4D97-AF65-F5344CB8AC3E}">
        <p14:creationId xmlns:p14="http://schemas.microsoft.com/office/powerpoint/2010/main" val="306254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080" y="1198880"/>
            <a:ext cx="11033760" cy="4464812"/>
          </a:xfrm>
          <a:prstGeom prst="rect">
            <a:avLst/>
          </a:prstGeom>
        </p:spPr>
        <p:txBody>
          <a:bodyPr wrap="square">
            <a:spAutoFit/>
          </a:bodyPr>
          <a:lstStyle/>
          <a:p>
            <a:pPr algn="just">
              <a:lnSpc>
                <a:spcPct val="150000"/>
              </a:lnSpc>
            </a:pPr>
            <a:r>
              <a:rPr lang="en-US" sz="2400" dirty="0" smtClean="0">
                <a:latin typeface="Tw Cen MT" panose="020B0602020104020603" pitchFamily="34" charset="0"/>
              </a:rPr>
              <a:t>Protein–protein </a:t>
            </a:r>
            <a:r>
              <a:rPr lang="en-US" sz="2400" dirty="0">
                <a:latin typeface="Tw Cen MT" panose="020B0602020104020603" pitchFamily="34" charset="0"/>
              </a:rPr>
              <a:t>docking is the computational prediction of protein complex structure as it would occur in a living organism, given the individually solved component protein structures. </a:t>
            </a:r>
            <a:r>
              <a:rPr lang="en-US" sz="2400" dirty="0" err="1">
                <a:latin typeface="Tw Cen MT" panose="020B0602020104020603" pitchFamily="34" charset="0"/>
              </a:rPr>
              <a:t>Profacgen</a:t>
            </a:r>
            <a:r>
              <a:rPr lang="en-US" sz="2400" dirty="0">
                <a:latin typeface="Tw Cen MT" panose="020B0602020104020603" pitchFamily="34" charset="0"/>
              </a:rPr>
              <a:t> makes use of state-of-the-art docking software tools to find the relative transformation and conformation of two proteins that result in a stable (energetically favorable) complex. The docking process is composed of two main steps: 1) Generating a set of configurations which reliably includes at least one nearly correct one, and 2) reliably distinguishing nearly correct configurations from the others with a scoring function.</a:t>
            </a:r>
          </a:p>
        </p:txBody>
      </p:sp>
    </p:spTree>
    <p:extLst>
      <p:ext uri="{BB962C8B-B14F-4D97-AF65-F5344CB8AC3E}">
        <p14:creationId xmlns:p14="http://schemas.microsoft.com/office/powerpoint/2010/main" val="6497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3040" y="476538"/>
            <a:ext cx="8902268" cy="6016705"/>
          </a:xfrm>
          <a:prstGeom prst="rect">
            <a:avLst/>
          </a:prstGeom>
        </p:spPr>
      </p:pic>
    </p:spTree>
    <p:extLst>
      <p:ext uri="{BB962C8B-B14F-4D97-AF65-F5344CB8AC3E}">
        <p14:creationId xmlns:p14="http://schemas.microsoft.com/office/powerpoint/2010/main" val="3810065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5636" y="474345"/>
            <a:ext cx="11462328" cy="5324535"/>
          </a:xfrm>
          <a:prstGeom prst="rect">
            <a:avLst/>
          </a:prstGeom>
        </p:spPr>
        <p:txBody>
          <a:bodyPr wrap="square">
            <a:spAutoFit/>
          </a:bodyPr>
          <a:lstStyle/>
          <a:p>
            <a:r>
              <a:rPr lang="en-US" sz="2000" b="1" dirty="0">
                <a:solidFill>
                  <a:srgbClr val="000000"/>
                </a:solidFill>
                <a:latin typeface="Trebuchet MS" panose="020B0603020202020204" pitchFamily="34" charset="0"/>
              </a:rPr>
              <a:t>A Very Brief History of Protein Structure Prediction </a:t>
            </a:r>
            <a:r>
              <a:rPr lang="en-US" sz="2000" b="1" dirty="0" smtClean="0">
                <a:solidFill>
                  <a:srgbClr val="000000"/>
                </a:solidFill>
                <a:latin typeface="Trebuchet MS" panose="020B0603020202020204" pitchFamily="34" charset="0"/>
              </a:rPr>
              <a:t>Tools</a:t>
            </a:r>
          </a:p>
          <a:p>
            <a:endParaRPr lang="en-US" sz="2000" b="1" dirty="0">
              <a:solidFill>
                <a:srgbClr val="000000"/>
              </a:solidFill>
              <a:latin typeface="Trebuchet MS" panose="020B0603020202020204" pitchFamily="34" charset="0"/>
            </a:endParaRPr>
          </a:p>
          <a:p>
            <a:pPr marL="342900" indent="-342900">
              <a:buFont typeface="Wingdings" panose="05000000000000000000" pitchFamily="2" charset="2"/>
              <a:buChar char="q"/>
            </a:pPr>
            <a:r>
              <a:rPr lang="en-US" sz="2000" dirty="0">
                <a:solidFill>
                  <a:srgbClr val="303030"/>
                </a:solidFill>
                <a:latin typeface="Trebuchet MS" panose="020B0603020202020204" pitchFamily="34" charset="0"/>
              </a:rPr>
              <a:t>There have been many milestones in structure prediction, starting from the first </a:t>
            </a:r>
            <a:r>
              <a:rPr lang="en-US" sz="2000" dirty="0">
                <a:solidFill>
                  <a:srgbClr val="EC6607"/>
                </a:solidFill>
                <a:latin typeface="Trebuchet MS" panose="020B0603020202020204" pitchFamily="34" charset="0"/>
                <a:hlinkClick r:id="rId2"/>
              </a:rPr>
              <a:t>Ramachandran plot</a:t>
            </a:r>
            <a:r>
              <a:rPr lang="en-US" sz="2000" dirty="0">
                <a:solidFill>
                  <a:srgbClr val="303030"/>
                </a:solidFill>
                <a:latin typeface="Trebuchet MS" panose="020B0603020202020204" pitchFamily="34" charset="0"/>
              </a:rPr>
              <a:t> and the first homology-based structure prediction from an amino acid sequence in the 1960s. Developments then brought us software like MODELLER, and SWISS-MODEL in the late 1990s, and now the AI protein structure prediction methods like AlphaFold-2</a:t>
            </a:r>
            <a:r>
              <a:rPr lang="en-US" sz="2000" dirty="0" smtClean="0">
                <a:solidFill>
                  <a:srgbClr val="303030"/>
                </a:solidFill>
                <a:latin typeface="Trebuchet MS" panose="020B0603020202020204" pitchFamily="34" charset="0"/>
              </a:rPr>
              <a:t>.</a:t>
            </a:r>
          </a:p>
          <a:p>
            <a:pPr marL="342900" indent="-342900">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buFont typeface="Wingdings" panose="05000000000000000000" pitchFamily="2" charset="2"/>
              <a:buChar char="q"/>
            </a:pPr>
            <a:r>
              <a:rPr lang="en-US" sz="2000" dirty="0">
                <a:solidFill>
                  <a:srgbClr val="303030"/>
                </a:solidFill>
                <a:latin typeface="Trebuchet MS" panose="020B0603020202020204" pitchFamily="34" charset="0"/>
              </a:rPr>
              <a:t>Hundreds of thousands of structures have been experimentally determined. This means that the protein’s structure was determined using laboratory techniques like X-ray crystallography, NMR, or </a:t>
            </a:r>
            <a:r>
              <a:rPr lang="en-US" sz="2000" dirty="0" err="1">
                <a:solidFill>
                  <a:srgbClr val="303030"/>
                </a:solidFill>
                <a:latin typeface="Trebuchet MS" panose="020B0603020202020204" pitchFamily="34" charset="0"/>
              </a:rPr>
              <a:t>cryo</a:t>
            </a:r>
            <a:r>
              <a:rPr lang="en-US" sz="2000" dirty="0">
                <a:solidFill>
                  <a:srgbClr val="303030"/>
                </a:solidFill>
                <a:latin typeface="Trebuchet MS" panose="020B0603020202020204" pitchFamily="34" charset="0"/>
              </a:rPr>
              <a:t>-electron microscopy to derive the 3D position of every atom in the protein</a:t>
            </a:r>
            <a:r>
              <a:rPr lang="en-US" sz="2000" dirty="0" smtClean="0">
                <a:solidFill>
                  <a:srgbClr val="303030"/>
                </a:solidFill>
                <a:latin typeface="Trebuchet MS" panose="020B0603020202020204" pitchFamily="34" charset="0"/>
              </a:rPr>
              <a:t>.</a:t>
            </a:r>
          </a:p>
          <a:p>
            <a:pPr marL="342900" indent="-342900">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buFont typeface="Wingdings" panose="05000000000000000000" pitchFamily="2" charset="2"/>
              <a:buChar char="q"/>
            </a:pPr>
            <a:r>
              <a:rPr lang="en-US" sz="2000" dirty="0">
                <a:solidFill>
                  <a:srgbClr val="303030"/>
                </a:solidFill>
                <a:latin typeface="Trebuchet MS" panose="020B0603020202020204" pitchFamily="34" charset="0"/>
              </a:rPr>
              <a:t>And after a structure is determined, it can be visualized in, and downloaded from, the </a:t>
            </a:r>
            <a:r>
              <a:rPr lang="en-US" sz="2000" dirty="0">
                <a:solidFill>
                  <a:srgbClr val="EC6607"/>
                </a:solidFill>
                <a:latin typeface="Trebuchet MS" panose="020B0603020202020204" pitchFamily="34" charset="0"/>
                <a:hlinkClick r:id="rId3"/>
              </a:rPr>
              <a:t>Protein Data Bank (PDB)</a:t>
            </a:r>
            <a:r>
              <a:rPr lang="en-US" sz="2000" dirty="0">
                <a:solidFill>
                  <a:srgbClr val="303030"/>
                </a:solidFill>
                <a:latin typeface="Trebuchet MS" panose="020B0603020202020204" pitchFamily="34" charset="0"/>
              </a:rPr>
              <a:t>. Structural science has progressed a long way, and if you are interested in a comprehensive timeline of protein structure prediction methods, check out this review by Pearce and Zhang, who do a great job of summarizing the last 50 years of </a:t>
            </a:r>
            <a:r>
              <a:rPr lang="en-US" sz="2000" dirty="0" smtClean="0">
                <a:solidFill>
                  <a:srgbClr val="303030"/>
                </a:solidFill>
                <a:latin typeface="Trebuchet MS" panose="020B0603020202020204" pitchFamily="34" charset="0"/>
              </a:rPr>
              <a:t>achievements</a:t>
            </a:r>
            <a:r>
              <a:rPr lang="en-US" sz="2000" dirty="0">
                <a:solidFill>
                  <a:srgbClr val="303030"/>
                </a:solidFill>
                <a:latin typeface="Trebuchet MS" panose="020B0603020202020204" pitchFamily="34" charset="0"/>
              </a:rPr>
              <a:t> [</a:t>
            </a:r>
            <a:r>
              <a:rPr lang="en-US" sz="2000" dirty="0" smtClean="0">
                <a:solidFill>
                  <a:srgbClr val="303030"/>
                </a:solidFill>
                <a:latin typeface="Trebuchet MS" panose="020B0603020202020204" pitchFamily="34" charset="0"/>
              </a:rPr>
              <a:t>Robin </a:t>
            </a:r>
            <a:r>
              <a:rPr lang="en-US" sz="2000" dirty="0">
                <a:solidFill>
                  <a:srgbClr val="303030"/>
                </a:solidFill>
                <a:latin typeface="Trebuchet MS" panose="020B0603020202020204" pitchFamily="34" charset="0"/>
              </a:rPr>
              <a:t>Pearce R and Zhang Y. (2021) Toward the solution of the protein structure prediction problem. J </a:t>
            </a:r>
            <a:r>
              <a:rPr lang="en-US" sz="2000" dirty="0" err="1">
                <a:solidFill>
                  <a:srgbClr val="303030"/>
                </a:solidFill>
                <a:latin typeface="Trebuchet MS" panose="020B0603020202020204" pitchFamily="34" charset="0"/>
              </a:rPr>
              <a:t>Biol</a:t>
            </a:r>
            <a:r>
              <a:rPr lang="en-US" sz="2000" dirty="0">
                <a:solidFill>
                  <a:srgbClr val="303030"/>
                </a:solidFill>
                <a:latin typeface="Trebuchet MS" panose="020B0603020202020204" pitchFamily="34" charset="0"/>
              </a:rPr>
              <a:t> </a:t>
            </a:r>
            <a:r>
              <a:rPr lang="en-US" sz="2000" dirty="0" err="1">
                <a:solidFill>
                  <a:srgbClr val="303030"/>
                </a:solidFill>
                <a:latin typeface="Trebuchet MS" panose="020B0603020202020204" pitchFamily="34" charset="0"/>
              </a:rPr>
              <a:t>Chem</a:t>
            </a:r>
            <a:r>
              <a:rPr lang="en-US" sz="2000" dirty="0">
                <a:solidFill>
                  <a:srgbClr val="303030"/>
                </a:solidFill>
                <a:latin typeface="Trebuchet MS" panose="020B0603020202020204" pitchFamily="34" charset="0"/>
              </a:rPr>
              <a:t> 297(1</a:t>
            </a:r>
            <a:r>
              <a:rPr lang="en-US" sz="2000" dirty="0" smtClean="0">
                <a:solidFill>
                  <a:srgbClr val="303030"/>
                </a:solidFill>
                <a:latin typeface="Trebuchet MS" panose="020B0603020202020204" pitchFamily="34" charset="0"/>
              </a:rPr>
              <a:t>)]</a:t>
            </a:r>
            <a:endParaRPr lang="en-US" sz="2000"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3088627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1676" y="751344"/>
            <a:ext cx="11767127" cy="5016758"/>
          </a:xfrm>
          <a:prstGeom prst="rect">
            <a:avLst/>
          </a:prstGeom>
        </p:spPr>
        <p:txBody>
          <a:bodyPr wrap="square">
            <a:spAutoFit/>
          </a:bodyPr>
          <a:lstStyle/>
          <a:p>
            <a:pPr marL="285750" indent="-285750" algn="just">
              <a:buFont typeface="Wingdings" panose="05000000000000000000" pitchFamily="2" charset="2"/>
              <a:buChar char="q"/>
            </a:pPr>
            <a:r>
              <a:rPr lang="en-US" sz="2000" dirty="0" smtClean="0">
                <a:latin typeface="Trebuchet MS" panose="020B0603020202020204" pitchFamily="34" charset="0"/>
              </a:rPr>
              <a:t>Ramachandran </a:t>
            </a:r>
            <a:r>
              <a:rPr lang="en-US" sz="2000" dirty="0">
                <a:latin typeface="Trebuchet MS" panose="020B0603020202020204" pitchFamily="34" charset="0"/>
              </a:rPr>
              <a:t>plot (also known as a Rama plot, a Ramachandran diagram or a [</a:t>
            </a:r>
            <a:r>
              <a:rPr lang="en-US" sz="2000" dirty="0" err="1">
                <a:latin typeface="Trebuchet MS" panose="020B0603020202020204" pitchFamily="34" charset="0"/>
              </a:rPr>
              <a:t>φ,ψ</a:t>
            </a:r>
            <a:r>
              <a:rPr lang="en-US" sz="2000" dirty="0">
                <a:latin typeface="Trebuchet MS" panose="020B0603020202020204" pitchFamily="34" charset="0"/>
              </a:rPr>
              <a:t>] plot), originally developed in 1963 by G. N. Ramachandran, C. </a:t>
            </a:r>
            <a:r>
              <a:rPr lang="en-US" sz="2000" dirty="0" err="1">
                <a:latin typeface="Trebuchet MS" panose="020B0603020202020204" pitchFamily="34" charset="0"/>
              </a:rPr>
              <a:t>Ramakrishnan</a:t>
            </a:r>
            <a:r>
              <a:rPr lang="en-US" sz="2000" dirty="0">
                <a:latin typeface="Trebuchet MS" panose="020B0603020202020204" pitchFamily="34" charset="0"/>
              </a:rPr>
              <a:t>, and V. </a:t>
            </a:r>
            <a:r>
              <a:rPr lang="en-US" sz="2000" dirty="0" err="1">
                <a:latin typeface="Trebuchet MS" panose="020B0603020202020204" pitchFamily="34" charset="0"/>
              </a:rPr>
              <a:t>Sasisekharan</a:t>
            </a:r>
            <a:r>
              <a:rPr lang="en-US" sz="2000" dirty="0">
                <a:latin typeface="Trebuchet MS" panose="020B0603020202020204" pitchFamily="34" charset="0"/>
              </a:rPr>
              <a:t>,[1] is a way to visualize energetically allowed regions for backbone dihedral angles ψ against φ of amino acid residues in protein structure. </a:t>
            </a:r>
            <a:endParaRPr lang="en-US" sz="2000" dirty="0" smtClean="0">
              <a:latin typeface="Trebuchet MS" panose="020B0603020202020204" pitchFamily="34" charset="0"/>
            </a:endParaRPr>
          </a:p>
          <a:p>
            <a:pPr marL="285750" indent="-285750" algn="just">
              <a:buFont typeface="Wingdings" panose="05000000000000000000" pitchFamily="2" charset="2"/>
              <a:buChar char="q"/>
            </a:pPr>
            <a:endParaRPr lang="en-US" sz="2000" dirty="0">
              <a:latin typeface="Trebuchet MS" panose="020B0603020202020204" pitchFamily="34" charset="0"/>
            </a:endParaRPr>
          </a:p>
          <a:p>
            <a:pPr marL="285750" indent="-285750" algn="just">
              <a:buFont typeface="Wingdings" panose="05000000000000000000" pitchFamily="2" charset="2"/>
              <a:buChar char="q"/>
            </a:pPr>
            <a:r>
              <a:rPr lang="en-US" sz="2000" dirty="0" smtClean="0">
                <a:latin typeface="Trebuchet MS" panose="020B0603020202020204" pitchFamily="34" charset="0"/>
              </a:rPr>
              <a:t>Ramachandran </a:t>
            </a:r>
            <a:r>
              <a:rPr lang="en-US" sz="2000" dirty="0">
                <a:latin typeface="Trebuchet MS" panose="020B0603020202020204" pitchFamily="34" charset="0"/>
              </a:rPr>
              <a:t>plot can be used for evaluating the accuracy of predicted protein structure. </a:t>
            </a:r>
            <a:endParaRPr lang="en-US" sz="2000" dirty="0" smtClean="0">
              <a:latin typeface="Trebuchet MS" panose="020B0603020202020204" pitchFamily="34" charset="0"/>
            </a:endParaRPr>
          </a:p>
          <a:p>
            <a:pPr marL="285750" indent="-285750" algn="just">
              <a:buFont typeface="Wingdings" panose="05000000000000000000" pitchFamily="2" charset="2"/>
              <a:buChar char="q"/>
            </a:pPr>
            <a:endParaRPr lang="en-US" sz="2000" dirty="0">
              <a:latin typeface="Trebuchet MS" panose="020B0603020202020204" pitchFamily="34" charset="0"/>
            </a:endParaRPr>
          </a:p>
          <a:p>
            <a:pPr marL="285750" indent="-285750" algn="just">
              <a:buFont typeface="Wingdings" panose="05000000000000000000" pitchFamily="2" charset="2"/>
              <a:buChar char="q"/>
            </a:pPr>
            <a:r>
              <a:rPr lang="en-US" sz="2000" dirty="0" smtClean="0">
                <a:latin typeface="Trebuchet MS" panose="020B0603020202020204" pitchFamily="34" charset="0"/>
              </a:rPr>
              <a:t>Several </a:t>
            </a:r>
            <a:r>
              <a:rPr lang="en-US" sz="2000" dirty="0">
                <a:latin typeface="Trebuchet MS" panose="020B0603020202020204" pitchFamily="34" charset="0"/>
              </a:rPr>
              <a:t>tools and servers, such as </a:t>
            </a:r>
            <a:r>
              <a:rPr lang="en-US" sz="2000" dirty="0" err="1">
                <a:latin typeface="Trebuchet MS" panose="020B0603020202020204" pitchFamily="34" charset="0"/>
              </a:rPr>
              <a:t>PDBsum</a:t>
            </a:r>
            <a:r>
              <a:rPr lang="en-US" sz="2000" dirty="0">
                <a:latin typeface="Trebuchet MS" panose="020B0603020202020204" pitchFamily="34" charset="0"/>
              </a:rPr>
              <a:t> server, </a:t>
            </a:r>
            <a:r>
              <a:rPr lang="en-US" sz="2000" dirty="0" err="1">
                <a:latin typeface="Trebuchet MS" panose="020B0603020202020204" pitchFamily="34" charset="0"/>
              </a:rPr>
              <a:t>MolProbity</a:t>
            </a:r>
            <a:r>
              <a:rPr lang="en-US" sz="2000" dirty="0">
                <a:latin typeface="Trebuchet MS" panose="020B0603020202020204" pitchFamily="34" charset="0"/>
              </a:rPr>
              <a:t>, STAN Server, and others, are used to generate Ramachandran plot. The SAVES v6.0 (https://saves.mbi.ucla.edu/) is a comprehensive toolkit and has five tools (ERRAT, VERIFY3D, PROVE, PROCHECK, and WHAT CHECK), which predict different types of </a:t>
            </a:r>
            <a:r>
              <a:rPr lang="en-US" sz="2000" dirty="0" err="1">
                <a:latin typeface="Trebuchet MS" panose="020B0603020202020204" pitchFamily="34" charset="0"/>
              </a:rPr>
              <a:t>stereochemical</a:t>
            </a:r>
            <a:r>
              <a:rPr lang="en-US" sz="2000" dirty="0">
                <a:latin typeface="Trebuchet MS" panose="020B0603020202020204" pitchFamily="34" charset="0"/>
              </a:rPr>
              <a:t> parameters of the protein structure. </a:t>
            </a:r>
            <a:endParaRPr lang="en-US" sz="2000" dirty="0" smtClean="0">
              <a:latin typeface="Trebuchet MS" panose="020B0603020202020204" pitchFamily="34" charset="0"/>
            </a:endParaRPr>
          </a:p>
          <a:p>
            <a:pPr marL="285750" indent="-285750" algn="just">
              <a:buFont typeface="Wingdings" panose="05000000000000000000" pitchFamily="2" charset="2"/>
              <a:buChar char="q"/>
            </a:pPr>
            <a:endParaRPr lang="en-US" sz="2000" dirty="0">
              <a:latin typeface="Trebuchet MS" panose="020B0603020202020204" pitchFamily="34" charset="0"/>
            </a:endParaRPr>
          </a:p>
          <a:p>
            <a:pPr marL="285750" indent="-285750" algn="just">
              <a:buFont typeface="Wingdings" panose="05000000000000000000" pitchFamily="2" charset="2"/>
              <a:buChar char="q"/>
            </a:pPr>
            <a:r>
              <a:rPr lang="en-US" sz="2000" dirty="0" smtClean="0">
                <a:latin typeface="Trebuchet MS" panose="020B0603020202020204" pitchFamily="34" charset="0"/>
              </a:rPr>
              <a:t>The </a:t>
            </a:r>
            <a:r>
              <a:rPr lang="en-US" sz="2000" dirty="0">
                <a:latin typeface="Trebuchet MS" panose="020B0603020202020204" pitchFamily="34" charset="0"/>
              </a:rPr>
              <a:t>Ramachandran plot predicts the structural </a:t>
            </a:r>
            <a:r>
              <a:rPr lang="en-US" sz="2000" dirty="0" err="1">
                <a:latin typeface="Trebuchet MS" panose="020B0603020202020204" pitchFamily="34" charset="0"/>
              </a:rPr>
              <a:t>stereochemical</a:t>
            </a:r>
            <a:r>
              <a:rPr lang="en-US" sz="2000" dirty="0">
                <a:latin typeface="Trebuchet MS" panose="020B0603020202020204" pitchFamily="34" charset="0"/>
              </a:rPr>
              <a:t> property. The PROCHECK analyzes the overall model geometry with the residue by residue geometry and provides the </a:t>
            </a:r>
            <a:r>
              <a:rPr lang="en-US" sz="2000" dirty="0" err="1">
                <a:latin typeface="Trebuchet MS" panose="020B0603020202020204" pitchFamily="34" charset="0"/>
              </a:rPr>
              <a:t>stereochemical</a:t>
            </a:r>
            <a:r>
              <a:rPr lang="en-US" sz="2000" dirty="0">
                <a:latin typeface="Trebuchet MS" panose="020B0603020202020204" pitchFamily="34" charset="0"/>
              </a:rPr>
              <a:t> quality of a predicted model. PROCHECK tool requires modeled protein file as an input and generates the Ramachandran plot </a:t>
            </a:r>
            <a:endParaRPr lang="en-US" sz="2000" dirty="0" smtClean="0">
              <a:latin typeface="Trebuchet MS" panose="020B0603020202020204" pitchFamily="34" charset="0"/>
            </a:endParaRPr>
          </a:p>
        </p:txBody>
      </p:sp>
    </p:spTree>
    <p:extLst>
      <p:ext uri="{BB962C8B-B14F-4D97-AF65-F5344CB8AC3E}">
        <p14:creationId xmlns:p14="http://schemas.microsoft.com/office/powerpoint/2010/main" val="332006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d3i71xaburhd42.cloudfront.net/c8c60c0708d1953196f6a558bab896c6e0ec9a1e/1-Tabl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399" y="176211"/>
            <a:ext cx="10454091" cy="610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9759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38762" y="302375"/>
            <a:ext cx="6474692" cy="6555625"/>
          </a:xfrm>
          <a:prstGeom prst="rect">
            <a:avLst/>
          </a:prstGeom>
        </p:spPr>
      </p:pic>
    </p:spTree>
    <p:extLst>
      <p:ext uri="{BB962C8B-B14F-4D97-AF65-F5344CB8AC3E}">
        <p14:creationId xmlns:p14="http://schemas.microsoft.com/office/powerpoint/2010/main" val="3042824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0410" y="457201"/>
            <a:ext cx="2680976" cy="5093854"/>
          </a:xfrm>
          <a:prstGeom prst="rect">
            <a:avLst/>
          </a:prstGeom>
        </p:spPr>
      </p:pic>
      <p:pic>
        <p:nvPicPr>
          <p:cNvPr id="5" name="Picture 4"/>
          <p:cNvPicPr>
            <a:picLocks noChangeAspect="1"/>
          </p:cNvPicPr>
          <p:nvPr/>
        </p:nvPicPr>
        <p:blipFill>
          <a:blip r:embed="rId3"/>
          <a:stretch>
            <a:fillRect/>
          </a:stretch>
        </p:blipFill>
        <p:spPr>
          <a:xfrm>
            <a:off x="6300931" y="770659"/>
            <a:ext cx="5510068" cy="5510068"/>
          </a:xfrm>
          <a:prstGeom prst="rect">
            <a:avLst/>
          </a:prstGeom>
        </p:spPr>
      </p:pic>
      <p:sp>
        <p:nvSpPr>
          <p:cNvPr id="6" name="Rectangle 5"/>
          <p:cNvSpPr/>
          <p:nvPr/>
        </p:nvSpPr>
        <p:spPr>
          <a:xfrm>
            <a:off x="6007965" y="5934670"/>
            <a:ext cx="6096000" cy="923330"/>
          </a:xfrm>
          <a:prstGeom prst="rect">
            <a:avLst/>
          </a:prstGeom>
        </p:spPr>
        <p:txBody>
          <a:bodyPr>
            <a:spAutoFit/>
          </a:bodyPr>
          <a:lstStyle/>
          <a:p>
            <a:r>
              <a:rPr lang="en-US" dirty="0">
                <a:solidFill>
                  <a:srgbClr val="202122"/>
                </a:solidFill>
                <a:latin typeface="Arial" panose="020B0604020202020204" pitchFamily="34" charset="0"/>
              </a:rPr>
              <a:t>Original hard-sphere, reduced-radius, and relaxed-tau </a:t>
            </a:r>
            <a:r>
              <a:rPr lang="en-US" dirty="0" err="1">
                <a:solidFill>
                  <a:srgbClr val="202122"/>
                </a:solidFill>
                <a:latin typeface="Arial" panose="020B0604020202020204" pitchFamily="34" charset="0"/>
              </a:rPr>
              <a:t>φ,ψ</a:t>
            </a:r>
            <a:r>
              <a:rPr lang="en-US" dirty="0">
                <a:solidFill>
                  <a:srgbClr val="202122"/>
                </a:solidFill>
                <a:latin typeface="Arial" panose="020B0604020202020204" pitchFamily="34" charset="0"/>
              </a:rPr>
              <a:t> regions from Ramachandran, with updated labels and axes</a:t>
            </a:r>
            <a:endParaRPr lang="en-US" dirty="0"/>
          </a:p>
        </p:txBody>
      </p:sp>
      <p:sp>
        <p:nvSpPr>
          <p:cNvPr id="7" name="Rectangle 6"/>
          <p:cNvSpPr/>
          <p:nvPr/>
        </p:nvSpPr>
        <p:spPr>
          <a:xfrm>
            <a:off x="129310" y="5957561"/>
            <a:ext cx="6096000" cy="646331"/>
          </a:xfrm>
          <a:prstGeom prst="rect">
            <a:avLst/>
          </a:prstGeom>
        </p:spPr>
        <p:txBody>
          <a:bodyPr>
            <a:spAutoFit/>
          </a:bodyPr>
          <a:lstStyle/>
          <a:p>
            <a:r>
              <a:rPr lang="en-US" dirty="0">
                <a:solidFill>
                  <a:srgbClr val="202122"/>
                </a:solidFill>
                <a:latin typeface="Arial" panose="020B0604020202020204" pitchFamily="34" charset="0"/>
              </a:rPr>
              <a:t>Backbone dihedral angles φ and ψ (and ω). All three angles are at 180° in the conformation shown</a:t>
            </a:r>
            <a:endParaRPr lang="en-US" dirty="0"/>
          </a:p>
        </p:txBody>
      </p:sp>
    </p:spTree>
    <p:extLst>
      <p:ext uri="{BB962C8B-B14F-4D97-AF65-F5344CB8AC3E}">
        <p14:creationId xmlns:p14="http://schemas.microsoft.com/office/powerpoint/2010/main" val="2533858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364" y="142112"/>
            <a:ext cx="11665526" cy="655564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Why Should I Use AI Tools to Predict Protein Structures</a:t>
            </a:r>
            <a:r>
              <a:rPr kumimoji="0" lang="en-US" sz="2000" b="1" i="0" u="none" strike="noStrike" kern="1200" cap="none" spc="0" normalizeH="0" baseline="0" noProof="0" dirty="0" smtClean="0">
                <a:ln>
                  <a:noFill/>
                </a:ln>
                <a:solidFill>
                  <a:srgbClr val="000000"/>
                </a:solidFill>
                <a:effectLst/>
                <a:uLnTx/>
                <a:uFillTx/>
                <a:latin typeface="Trebuchet MS" panose="020B0603020202020204" pitchFamily="34"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rPr>
              <a:t>As with most things in biology, to truly understand function, you need to understand structure. So, there’s one answer—to understand function</a:t>
            </a:r>
            <a:r>
              <a:rPr kumimoji="0" lang="en-US" sz="2000" b="0" i="0" u="none" strike="noStrike" kern="1200" cap="none" spc="0" normalizeH="0" baseline="0" noProof="0" dirty="0" smtClean="0">
                <a:ln>
                  <a:noFill/>
                </a:ln>
                <a:solidFill>
                  <a:srgbClr val="303030"/>
                </a:solidFill>
                <a:effectLst/>
                <a:uLnTx/>
                <a:uFillTx/>
                <a:latin typeface="Trebuchet MS" panose="020B0603020202020204" pitchFamily="34" charset="0"/>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rPr>
              <a:t>A Protein’s structure is also useful when discovering drugs. For instance, if you wanted to inhibit an enzyme involved in some disease state, knowing the shape of that enzyme’s active site or an allosteric region (a distal region of the structure that impacts the shape of the active site from afar) could go a long way toward the design of a specific inhibitor</a:t>
            </a:r>
            <a:r>
              <a:rPr kumimoji="0" lang="en-US" sz="2000" b="0" i="0" u="none" strike="noStrike" kern="1200" cap="none" spc="0" normalizeH="0" baseline="0" noProof="0" dirty="0" smtClean="0">
                <a:ln>
                  <a:noFill/>
                </a:ln>
                <a:solidFill>
                  <a:srgbClr val="303030"/>
                </a:solidFill>
                <a:effectLst/>
                <a:uLnTx/>
                <a:uFillTx/>
                <a:latin typeface="Trebuchet MS" panose="020B0603020202020204" pitchFamily="34" charset="0"/>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rPr>
              <a:t>Or, maybe your interests are more basic. Perhaps you are interested in how alternatively spliced transcripts influence the corresponding proteins’ structure, or maybe you want to determine how two or more proteins fit together inside the cell</a:t>
            </a:r>
            <a:r>
              <a:rPr kumimoji="0" lang="en-US" sz="2000" b="0" i="0" u="none" strike="noStrike" kern="1200" cap="none" spc="0" normalizeH="0" baseline="0" noProof="0" dirty="0" smtClean="0">
                <a:ln>
                  <a:noFill/>
                </a:ln>
                <a:solidFill>
                  <a:srgbClr val="303030"/>
                </a:solidFill>
                <a:effectLst/>
                <a:uLnTx/>
                <a:uFillTx/>
                <a:latin typeface="Trebuchet MS" panose="020B0603020202020204" pitchFamily="34" charset="0"/>
                <a:ea typeface="+mn-ea"/>
                <a:cs typeface="+mn-cs"/>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rPr>
              <a:t>The benefits of knowing a protein’s structure are almost too numerous to count, but protein purification and growing crystals can be extremely </a:t>
            </a:r>
            <a:r>
              <a:rPr kumimoji="0" lang="en-US" sz="2000" b="0" i="0" u="none" strike="noStrike" kern="1200" cap="none" spc="0" normalizeH="0" baseline="0" noProof="0" dirty="0">
                <a:ln>
                  <a:noFill/>
                </a:ln>
                <a:solidFill>
                  <a:srgbClr val="EC6607"/>
                </a:solidFill>
                <a:effectLst/>
                <a:uLnTx/>
                <a:uFillTx/>
                <a:latin typeface="Trebuchet MS" panose="020B0603020202020204" pitchFamily="34" charset="0"/>
                <a:ea typeface="+mn-ea"/>
                <a:cs typeface="+mn-cs"/>
                <a:hlinkClick r:id="rId2"/>
              </a:rPr>
              <a:t>difficult, labor-intensive</a:t>
            </a:r>
            <a:r>
              <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rPr>
              <a:t>, and in some cases, damn near impossible.</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303030"/>
                </a:solidFill>
                <a:effectLst/>
                <a:uLnTx/>
                <a:uFillTx/>
                <a:latin typeface="Trebuchet MS" panose="020B0603020202020204" pitchFamily="34" charset="0"/>
                <a:ea typeface="+mn-ea"/>
                <a:cs typeface="+mn-cs"/>
              </a:rPr>
              <a:t>Running an amino acid sequence through software is a much better option, and what I mean by this is that you are predicting the arrangement of a protein’s atoms in 3D based on predictive algorithms and inference alone. No experimental data is used to generate the structure of the protein. </a:t>
            </a:r>
          </a:p>
        </p:txBody>
      </p:sp>
    </p:spTree>
    <p:extLst>
      <p:ext uri="{BB962C8B-B14F-4D97-AF65-F5344CB8AC3E}">
        <p14:creationId xmlns:p14="http://schemas.microsoft.com/office/powerpoint/2010/main" val="1027823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2582" y="307998"/>
            <a:ext cx="11222182" cy="5324535"/>
          </a:xfrm>
          <a:prstGeom prst="rect">
            <a:avLst/>
          </a:prstGeom>
        </p:spPr>
        <p:txBody>
          <a:bodyPr wrap="square">
            <a:spAutoFit/>
          </a:bodyPr>
          <a:lstStyle/>
          <a:p>
            <a:r>
              <a:rPr lang="en-US" sz="2000" b="1" dirty="0">
                <a:solidFill>
                  <a:srgbClr val="000000"/>
                </a:solidFill>
                <a:latin typeface="Trebuchet MS" panose="020B0603020202020204" pitchFamily="34" charset="0"/>
              </a:rPr>
              <a:t>How do Protein Structure Prediction Tools Work?</a:t>
            </a:r>
          </a:p>
          <a:p>
            <a:r>
              <a:rPr lang="en-US" sz="2000" b="1" dirty="0">
                <a:solidFill>
                  <a:srgbClr val="000000"/>
                </a:solidFill>
                <a:latin typeface="Trebuchet MS" panose="020B0603020202020204" pitchFamily="34" charset="0"/>
              </a:rPr>
              <a:t>Homology-Based Structure </a:t>
            </a:r>
            <a:r>
              <a:rPr lang="en-US" sz="2000" b="1" dirty="0" smtClean="0">
                <a:solidFill>
                  <a:srgbClr val="000000"/>
                </a:solidFill>
                <a:latin typeface="Trebuchet MS" panose="020B0603020202020204" pitchFamily="34" charset="0"/>
              </a:rPr>
              <a:t>Prediction</a:t>
            </a:r>
          </a:p>
          <a:p>
            <a:endParaRPr lang="en-US" sz="2000" b="1" dirty="0">
              <a:solidFill>
                <a:srgbClr val="000000"/>
              </a:solidFill>
              <a:latin typeface="Trebuchet MS" panose="020B0603020202020204" pitchFamily="34" charset="0"/>
            </a:endParaRPr>
          </a:p>
          <a:p>
            <a:pPr marL="457200" indent="-457200">
              <a:buFont typeface="Wingdings" panose="05000000000000000000" pitchFamily="2" charset="2"/>
              <a:buChar char="q"/>
            </a:pPr>
            <a:r>
              <a:rPr lang="en-US" sz="2000" dirty="0">
                <a:solidFill>
                  <a:srgbClr val="303030"/>
                </a:solidFill>
                <a:latin typeface="Trebuchet MS" panose="020B0603020202020204" pitchFamily="34" charset="0"/>
              </a:rPr>
              <a:t>One way to predict the structure of your protein is to compare its amino acid sequence to another protein with a solved structure—a process known as </a:t>
            </a:r>
            <a:r>
              <a:rPr lang="en-US" sz="2000" dirty="0">
                <a:solidFill>
                  <a:srgbClr val="EC6607"/>
                </a:solidFill>
                <a:latin typeface="Trebuchet MS" panose="020B0603020202020204" pitchFamily="34" charset="0"/>
                <a:hlinkClick r:id="rId2"/>
              </a:rPr>
              <a:t>homology-based structure prediction</a:t>
            </a:r>
            <a:r>
              <a:rPr lang="en-US" sz="2000" dirty="0">
                <a:solidFill>
                  <a:srgbClr val="303030"/>
                </a:solidFill>
                <a:latin typeface="Trebuchet MS" panose="020B0603020202020204" pitchFamily="34" charset="0"/>
              </a:rPr>
              <a:t>. If the sequences are similar, it stands to reason that their structures should also be similar</a:t>
            </a:r>
            <a:r>
              <a:rPr lang="en-US" sz="2000" dirty="0" smtClean="0">
                <a:solidFill>
                  <a:srgbClr val="303030"/>
                </a:solidFill>
                <a:latin typeface="Trebuchet MS" panose="020B0603020202020204" pitchFamily="34" charset="0"/>
              </a:rPr>
              <a:t>.</a:t>
            </a:r>
          </a:p>
          <a:p>
            <a:pPr marL="457200" indent="-457200">
              <a:buFont typeface="Wingdings" panose="05000000000000000000" pitchFamily="2" charset="2"/>
              <a:buChar char="q"/>
            </a:pPr>
            <a:endParaRPr lang="en-US" sz="2000" dirty="0">
              <a:solidFill>
                <a:srgbClr val="303030"/>
              </a:solidFill>
              <a:latin typeface="Trebuchet MS" panose="020B0603020202020204" pitchFamily="34" charset="0"/>
            </a:endParaRPr>
          </a:p>
          <a:p>
            <a:pPr marL="457200" indent="-457200">
              <a:buFont typeface="Wingdings" panose="05000000000000000000" pitchFamily="2" charset="2"/>
              <a:buChar char="q"/>
            </a:pPr>
            <a:r>
              <a:rPr lang="en-US" sz="2000" dirty="0">
                <a:solidFill>
                  <a:srgbClr val="303030"/>
                </a:solidFill>
                <a:latin typeface="Trebuchet MS" panose="020B0603020202020204" pitchFamily="34" charset="0"/>
              </a:rPr>
              <a:t>If the amino acid sequence homology between the template protein and your protein is very high, you can simply superimpose the side and main chain atoms onto the known structure and derive the structure of your protein (see Figure 1</a:t>
            </a:r>
            <a:r>
              <a:rPr lang="en-US" sz="2000" dirty="0" smtClean="0">
                <a:solidFill>
                  <a:srgbClr val="303030"/>
                </a:solidFill>
                <a:latin typeface="Trebuchet MS" panose="020B0603020202020204" pitchFamily="34" charset="0"/>
              </a:rPr>
              <a:t>).</a:t>
            </a:r>
          </a:p>
          <a:p>
            <a:pPr marL="457200" indent="-457200">
              <a:buFont typeface="Wingdings" panose="05000000000000000000" pitchFamily="2" charset="2"/>
              <a:buChar char="q"/>
            </a:pPr>
            <a:endParaRPr lang="en-US" sz="2000" dirty="0">
              <a:solidFill>
                <a:srgbClr val="303030"/>
              </a:solidFill>
              <a:latin typeface="Trebuchet MS" panose="020B0603020202020204" pitchFamily="34" charset="0"/>
            </a:endParaRPr>
          </a:p>
          <a:p>
            <a:pPr marL="457200" indent="-457200">
              <a:buFont typeface="Wingdings" panose="05000000000000000000" pitchFamily="2" charset="2"/>
              <a:buChar char="q"/>
            </a:pPr>
            <a:r>
              <a:rPr lang="en-US" sz="2000" dirty="0">
                <a:solidFill>
                  <a:srgbClr val="303030"/>
                </a:solidFill>
                <a:latin typeface="Trebuchet MS" panose="020B0603020202020204" pitchFamily="34" charset="0"/>
              </a:rPr>
              <a:t>If there are some differences in amino acid sequence, you can superimpose the main chain atoms onto those regions and manually determine where the side chains will go. Once you have a preliminary model based on sequence homology, you can refine it to ensure that the confirmation—things like the bond angles and energy minimization of folds—makes theoretical sense.</a:t>
            </a:r>
            <a:endParaRPr lang="en-US" sz="2000"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22000124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9987" y="328757"/>
            <a:ext cx="6905625" cy="4667250"/>
          </a:xfrm>
          <a:prstGeom prst="rect">
            <a:avLst/>
          </a:prstGeom>
        </p:spPr>
      </p:pic>
      <p:sp>
        <p:nvSpPr>
          <p:cNvPr id="5" name="Rectangle 4"/>
          <p:cNvSpPr/>
          <p:nvPr/>
        </p:nvSpPr>
        <p:spPr>
          <a:xfrm>
            <a:off x="129309" y="5343727"/>
            <a:ext cx="11776363" cy="1323439"/>
          </a:xfrm>
          <a:prstGeom prst="rect">
            <a:avLst/>
          </a:prstGeom>
        </p:spPr>
        <p:txBody>
          <a:bodyPr wrap="square">
            <a:spAutoFit/>
          </a:bodyPr>
          <a:lstStyle/>
          <a:p>
            <a:pPr algn="just"/>
            <a:r>
              <a:rPr lang="en-US" sz="1600" b="1" dirty="0">
                <a:solidFill>
                  <a:srgbClr val="555555"/>
                </a:solidFill>
                <a:latin typeface="Trebuchet MS" panose="020B0603020202020204" pitchFamily="34" charset="0"/>
              </a:rPr>
              <a:t>Figure 1</a:t>
            </a:r>
            <a:r>
              <a:rPr lang="en-US" sz="1600" dirty="0">
                <a:solidFill>
                  <a:srgbClr val="555555"/>
                </a:solidFill>
                <a:latin typeface="Trebuchet MS" panose="020B0603020202020204" pitchFamily="34" charset="0"/>
              </a:rPr>
              <a:t>. The green protein is a homology model of the N-terminal domain of </a:t>
            </a:r>
            <a:r>
              <a:rPr lang="en-US" sz="1600" dirty="0" err="1">
                <a:solidFill>
                  <a:srgbClr val="555555"/>
                </a:solidFill>
                <a:latin typeface="Trebuchet MS" panose="020B0603020202020204" pitchFamily="34" charset="0"/>
              </a:rPr>
              <a:t>AgrA</a:t>
            </a:r>
            <a:r>
              <a:rPr lang="en-US" sz="1600" dirty="0">
                <a:solidFill>
                  <a:srgbClr val="555555"/>
                </a:solidFill>
                <a:latin typeface="Trebuchet MS" panose="020B0603020202020204" pitchFamily="34" charset="0"/>
              </a:rPr>
              <a:t>, a response regulator found in </a:t>
            </a:r>
            <a:r>
              <a:rPr lang="en-US" sz="1600" i="1" dirty="0">
                <a:solidFill>
                  <a:srgbClr val="555555"/>
                </a:solidFill>
                <a:latin typeface="Trebuchet MS" panose="020B0603020202020204" pitchFamily="34" charset="0"/>
              </a:rPr>
              <a:t>Staphylococcus aureus</a:t>
            </a:r>
            <a:r>
              <a:rPr lang="en-US" sz="1600" dirty="0">
                <a:solidFill>
                  <a:srgbClr val="555555"/>
                </a:solidFill>
                <a:latin typeface="Trebuchet MS" panose="020B0603020202020204" pitchFamily="34" charset="0"/>
              </a:rPr>
              <a:t>. The orange protein is the crystal structure of </a:t>
            </a:r>
            <a:r>
              <a:rPr lang="en-US" sz="1600" dirty="0" err="1">
                <a:solidFill>
                  <a:srgbClr val="555555"/>
                </a:solidFill>
                <a:latin typeface="Trebuchet MS" panose="020B0603020202020204" pitchFamily="34" charset="0"/>
              </a:rPr>
              <a:t>LytR</a:t>
            </a:r>
            <a:r>
              <a:rPr lang="en-US" sz="1600" dirty="0">
                <a:solidFill>
                  <a:srgbClr val="555555"/>
                </a:solidFill>
                <a:latin typeface="Trebuchet MS" panose="020B0603020202020204" pitchFamily="34" charset="0"/>
              </a:rPr>
              <a:t> (also from </a:t>
            </a:r>
            <a:r>
              <a:rPr lang="en-US" sz="1600" i="1" dirty="0">
                <a:solidFill>
                  <a:srgbClr val="555555"/>
                </a:solidFill>
                <a:latin typeface="Trebuchet MS" panose="020B0603020202020204" pitchFamily="34" charset="0"/>
              </a:rPr>
              <a:t>S</a:t>
            </a:r>
            <a:r>
              <a:rPr lang="en-US" sz="1600" dirty="0">
                <a:solidFill>
                  <a:srgbClr val="555555"/>
                </a:solidFill>
                <a:latin typeface="Trebuchet MS" panose="020B0603020202020204" pitchFamily="34" charset="0"/>
              </a:rPr>
              <a:t>. </a:t>
            </a:r>
            <a:r>
              <a:rPr lang="en-US" sz="1600" i="1" dirty="0">
                <a:solidFill>
                  <a:srgbClr val="555555"/>
                </a:solidFill>
                <a:latin typeface="Trebuchet MS" panose="020B0603020202020204" pitchFamily="34" charset="0"/>
              </a:rPr>
              <a:t>aureus</a:t>
            </a:r>
            <a:r>
              <a:rPr lang="en-US" sz="1600" dirty="0">
                <a:solidFill>
                  <a:srgbClr val="555555"/>
                </a:solidFill>
                <a:latin typeface="Trebuchet MS" panose="020B0603020202020204" pitchFamily="34" charset="0"/>
              </a:rPr>
              <a:t>, PDB: </a:t>
            </a:r>
            <a:r>
              <a:rPr lang="en-US" sz="1600" dirty="0">
                <a:solidFill>
                  <a:srgbClr val="EC6607"/>
                </a:solidFill>
                <a:latin typeface="Trebuchet MS" panose="020B0603020202020204" pitchFamily="34" charset="0"/>
                <a:hlinkClick r:id="rId3"/>
              </a:rPr>
              <a:t>6m8o</a:t>
            </a:r>
            <a:r>
              <a:rPr lang="en-US" sz="1600" dirty="0">
                <a:solidFill>
                  <a:srgbClr val="555555"/>
                </a:solidFill>
                <a:latin typeface="Trebuchet MS" panose="020B0603020202020204" pitchFamily="34" charset="0"/>
              </a:rPr>
              <a:t>), which has a 34% sequence identity to protein </a:t>
            </a:r>
            <a:r>
              <a:rPr lang="en-US" sz="1600" dirty="0" err="1">
                <a:solidFill>
                  <a:srgbClr val="555555"/>
                </a:solidFill>
                <a:latin typeface="Trebuchet MS" panose="020B0603020202020204" pitchFamily="34" charset="0"/>
              </a:rPr>
              <a:t>AgrA</a:t>
            </a:r>
            <a:r>
              <a:rPr lang="en-US" sz="1600" dirty="0">
                <a:solidFill>
                  <a:srgbClr val="555555"/>
                </a:solidFill>
                <a:latin typeface="Trebuchet MS" panose="020B0603020202020204" pitchFamily="34" charset="0"/>
              </a:rPr>
              <a:t> and is a suspected structural homolog. The homology model, generated using PHYRE2, predicts protein </a:t>
            </a:r>
            <a:r>
              <a:rPr lang="en-US" sz="1600" dirty="0" err="1">
                <a:solidFill>
                  <a:srgbClr val="555555"/>
                </a:solidFill>
                <a:latin typeface="Trebuchet MS" panose="020B0603020202020204" pitchFamily="34" charset="0"/>
              </a:rPr>
              <a:t>AgrA</a:t>
            </a:r>
            <a:r>
              <a:rPr lang="en-US" sz="1600" dirty="0">
                <a:solidFill>
                  <a:srgbClr val="555555"/>
                </a:solidFill>
                <a:latin typeface="Trebuchet MS" panose="020B0603020202020204" pitchFamily="34" charset="0"/>
              </a:rPr>
              <a:t> to exhibit the same fold as </a:t>
            </a:r>
            <a:r>
              <a:rPr lang="en-US" sz="1600" dirty="0" err="1">
                <a:solidFill>
                  <a:srgbClr val="555555"/>
                </a:solidFill>
                <a:latin typeface="Trebuchet MS" panose="020B0603020202020204" pitchFamily="34" charset="0"/>
              </a:rPr>
              <a:t>LytR</a:t>
            </a:r>
            <a:r>
              <a:rPr lang="en-US" sz="1600" dirty="0">
                <a:solidFill>
                  <a:srgbClr val="555555"/>
                </a:solidFill>
                <a:latin typeface="Trebuchet MS" panose="020B0603020202020204" pitchFamily="34" charset="0"/>
              </a:rPr>
              <a:t>. The overall root mean square deviation between the two structures is 1.07Å. (Image credit: </a:t>
            </a:r>
            <a:r>
              <a:rPr lang="en-US" sz="1600" dirty="0">
                <a:solidFill>
                  <a:srgbClr val="EC6607"/>
                </a:solidFill>
                <a:latin typeface="Trebuchet MS" panose="020B0603020202020204" pitchFamily="34" charset="0"/>
                <a:hlinkClick r:id="rId4"/>
              </a:rPr>
              <a:t>Thomas Warwick</a:t>
            </a:r>
            <a:r>
              <a:rPr lang="en-US" sz="1600" dirty="0">
                <a:solidFill>
                  <a:srgbClr val="555555"/>
                </a:solidFill>
                <a:latin typeface="Trebuchet MS" panose="020B0603020202020204" pitchFamily="34" charset="0"/>
              </a:rPr>
              <a:t>.)</a:t>
            </a:r>
            <a:endParaRPr lang="en-US" sz="1600" dirty="0">
              <a:latin typeface="Trebuchet MS" panose="020B0603020202020204" pitchFamily="34" charset="0"/>
            </a:endParaRPr>
          </a:p>
        </p:txBody>
      </p:sp>
    </p:spTree>
    <p:extLst>
      <p:ext uri="{BB962C8B-B14F-4D97-AF65-F5344CB8AC3E}">
        <p14:creationId xmlns:p14="http://schemas.microsoft.com/office/powerpoint/2010/main" val="2996024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400" y="418651"/>
            <a:ext cx="11249891" cy="4093428"/>
          </a:xfrm>
          <a:prstGeom prst="rect">
            <a:avLst/>
          </a:prstGeom>
        </p:spPr>
        <p:txBody>
          <a:bodyPr wrap="square">
            <a:spAutoFit/>
          </a:bodyPr>
          <a:lstStyle/>
          <a:p>
            <a:pPr algn="just"/>
            <a:r>
              <a:rPr lang="en-US" sz="2000" b="1" dirty="0" smtClean="0">
                <a:solidFill>
                  <a:srgbClr val="000000"/>
                </a:solidFill>
                <a:latin typeface="Trebuchet MS" panose="020B0603020202020204" pitchFamily="34" charset="0"/>
              </a:rPr>
              <a:t>Threading</a:t>
            </a:r>
          </a:p>
          <a:p>
            <a:pPr algn="just"/>
            <a:endParaRPr lang="en-US" sz="2000" b="1" dirty="0">
              <a:solidFill>
                <a:srgbClr val="00000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Another approach is called threading. </a:t>
            </a:r>
            <a:r>
              <a:rPr lang="en-US" sz="2000" dirty="0" smtClean="0">
                <a:solidFill>
                  <a:srgbClr val="303030"/>
                </a:solidFill>
                <a:latin typeface="Trebuchet MS" panose="020B0603020202020204" pitchFamily="34" charset="0"/>
              </a:rPr>
              <a:t>Here</a:t>
            </a:r>
            <a:r>
              <a:rPr lang="en-US" sz="2000" dirty="0">
                <a:solidFill>
                  <a:srgbClr val="303030"/>
                </a:solidFill>
                <a:latin typeface="Trebuchet MS" panose="020B0603020202020204" pitchFamily="34" charset="0"/>
              </a:rPr>
              <a:t>, you do not overlay an amino acid sequence to a homologous structure, but instead, you take existing structures and see if your sequence could potentially match their folding</a:t>
            </a:r>
            <a:r>
              <a:rPr lang="en-US" sz="2000" dirty="0" smtClean="0">
                <a:solidFill>
                  <a:srgbClr val="303030"/>
                </a:solidFill>
                <a:latin typeface="Trebuchet MS" panose="020B0603020202020204" pitchFamily="34" charset="0"/>
              </a:rPr>
              <a:t>.</a:t>
            </a:r>
          </a:p>
          <a:p>
            <a:pPr marL="342900" indent="-34290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There are only so many possibilities for protein conformations in nature, and even proteins that lack sequence homology to one another may have similar three-dimensional structures</a:t>
            </a:r>
            <a:r>
              <a:rPr lang="en-US" sz="2000" dirty="0" smtClean="0">
                <a:solidFill>
                  <a:srgbClr val="303030"/>
                </a:solidFill>
                <a:latin typeface="Trebuchet MS" panose="020B0603020202020204" pitchFamily="34" charset="0"/>
              </a:rPr>
              <a:t>.</a:t>
            </a:r>
          </a:p>
          <a:p>
            <a:pPr marL="342900" indent="-34290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So, you pick several candidate templates for threading and use an algorithm to determine which template results in the best fit, looking at compatible bond angles and the lowest energy score. This process is iterative and is a good option if a protein structure with a homologous sequence does not exist.</a:t>
            </a:r>
            <a:endParaRPr lang="en-US" sz="2000"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1144398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254" y="207273"/>
            <a:ext cx="11480799" cy="6247864"/>
          </a:xfrm>
          <a:prstGeom prst="rect">
            <a:avLst/>
          </a:prstGeom>
        </p:spPr>
        <p:txBody>
          <a:bodyPr wrap="square">
            <a:spAutoFit/>
          </a:bodyPr>
          <a:lstStyle/>
          <a:p>
            <a:pPr algn="just"/>
            <a:r>
              <a:rPr lang="en-US" sz="2000" b="1" dirty="0" err="1">
                <a:solidFill>
                  <a:srgbClr val="000000"/>
                </a:solidFill>
                <a:latin typeface="Trebuchet MS" panose="020B0603020202020204" pitchFamily="34" charset="0"/>
              </a:rPr>
              <a:t>AlphaFold</a:t>
            </a:r>
            <a:r>
              <a:rPr lang="en-US" sz="2000" b="1" dirty="0">
                <a:solidFill>
                  <a:srgbClr val="000000"/>
                </a:solidFill>
                <a:latin typeface="Trebuchet MS" panose="020B0603020202020204" pitchFamily="34" charset="0"/>
              </a:rPr>
              <a:t> </a:t>
            </a:r>
            <a:r>
              <a:rPr lang="en-US" sz="2000" b="1" dirty="0" smtClean="0">
                <a:solidFill>
                  <a:srgbClr val="000000"/>
                </a:solidFill>
                <a:latin typeface="Trebuchet MS" panose="020B0603020202020204" pitchFamily="34" charset="0"/>
              </a:rPr>
              <a:t>2</a:t>
            </a:r>
          </a:p>
          <a:p>
            <a:pPr algn="just"/>
            <a:endParaRPr lang="en-US" sz="2000" b="1" dirty="0">
              <a:solidFill>
                <a:srgbClr val="00000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The next approach, made possible by modern computing power and AI, made a huge splash during the 14</a:t>
            </a:r>
            <a:r>
              <a:rPr lang="en-US" sz="2000" baseline="30000" dirty="0">
                <a:solidFill>
                  <a:srgbClr val="303030"/>
                </a:solidFill>
                <a:latin typeface="Trebuchet MS" panose="020B0603020202020204" pitchFamily="34" charset="0"/>
              </a:rPr>
              <a:t>th</a:t>
            </a:r>
            <a:r>
              <a:rPr lang="en-US" sz="2000" dirty="0">
                <a:solidFill>
                  <a:srgbClr val="303030"/>
                </a:solidFill>
                <a:latin typeface="Trebuchet MS" panose="020B0603020202020204" pitchFamily="34" charset="0"/>
              </a:rPr>
              <a:t> Critical Assessment of Structure Prediction (CASP14) assessment in 2020. Specifically, I’m talking about AlphaFold-2, which was co-developed by DeepMind. </a:t>
            </a:r>
            <a:endParaRPr lang="en-US" sz="2000" dirty="0" smtClean="0">
              <a:solidFill>
                <a:srgbClr val="303030"/>
              </a:solidFill>
              <a:latin typeface="Trebuchet MS" panose="020B0603020202020204" pitchFamily="34" charset="0"/>
            </a:endParaRPr>
          </a:p>
          <a:p>
            <a:pPr marL="342900" indent="-34290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This method starts by running a multi-sequence alignment (MSA) that considers the evolutionary relationships between proteins and, thus, changes in individual amino acids. For instance, if a given residue has mutated, then another amino acid “paired” to that residue will also change so that the protein’s overall structure is maintained in the variant</a:t>
            </a:r>
            <a:r>
              <a:rPr lang="en-US" sz="2000" dirty="0" smtClean="0">
                <a:solidFill>
                  <a:srgbClr val="303030"/>
                </a:solidFill>
                <a:latin typeface="Trebuchet MS" panose="020B0603020202020204" pitchFamily="34" charset="0"/>
              </a:rPr>
              <a:t>.</a:t>
            </a:r>
          </a:p>
          <a:p>
            <a:pPr marL="342900" indent="-34290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The alignment and pairings are iteratively passed through a machine learning algorithm AlphFold-2 refers to as an </a:t>
            </a:r>
            <a:r>
              <a:rPr lang="en-US" sz="2000" dirty="0" err="1">
                <a:solidFill>
                  <a:srgbClr val="303030"/>
                </a:solidFill>
                <a:latin typeface="Trebuchet MS" panose="020B0603020202020204" pitchFamily="34" charset="0"/>
              </a:rPr>
              <a:t>evoformer</a:t>
            </a:r>
            <a:r>
              <a:rPr lang="en-US" sz="2000" dirty="0">
                <a:solidFill>
                  <a:srgbClr val="303030"/>
                </a:solidFill>
                <a:latin typeface="Trebuchet MS" panose="020B0603020202020204" pitchFamily="34" charset="0"/>
              </a:rPr>
              <a:t>. This algorithm identifies the best pair interactions and alignments and passes the information to a third portion of the pipeline that generates a structure. The last two parts are repeated three times, generating the final predicted structure</a:t>
            </a:r>
            <a:r>
              <a:rPr lang="en-US" sz="2000" dirty="0" smtClean="0">
                <a:solidFill>
                  <a:srgbClr val="303030"/>
                </a:solidFill>
                <a:latin typeface="Trebuchet MS" panose="020B0603020202020204" pitchFamily="34" charset="0"/>
              </a:rPr>
              <a:t>.</a:t>
            </a:r>
          </a:p>
          <a:p>
            <a:pPr marL="342900" indent="-34290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lgn="just">
              <a:buFont typeface="Wingdings" panose="05000000000000000000" pitchFamily="2" charset="2"/>
              <a:buChar char="q"/>
            </a:pPr>
            <a:r>
              <a:rPr lang="en-US" sz="2000" dirty="0">
                <a:solidFill>
                  <a:srgbClr val="303030"/>
                </a:solidFill>
                <a:latin typeface="Trebuchet MS" panose="020B0603020202020204" pitchFamily="34" charset="0"/>
              </a:rPr>
              <a:t>The AlphaFold-2 development team ran the sequences of proteins with experimentally solved structures through the AI pipeline and found that the predicted protein structures were highly similar to the experimentally determined ones. </a:t>
            </a:r>
            <a:endParaRPr lang="en-US" sz="2000" dirty="0" smtClean="0">
              <a:solidFill>
                <a:srgbClr val="303030"/>
              </a:solidFill>
              <a:latin typeface="Trebuchet MS" panose="020B0603020202020204" pitchFamily="34" charset="0"/>
            </a:endParaRPr>
          </a:p>
        </p:txBody>
      </p:sp>
    </p:spTree>
    <p:extLst>
      <p:ext uri="{BB962C8B-B14F-4D97-AF65-F5344CB8AC3E}">
        <p14:creationId xmlns:p14="http://schemas.microsoft.com/office/powerpoint/2010/main" val="4170774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854" y="298487"/>
            <a:ext cx="11379200" cy="2585323"/>
          </a:xfrm>
          <a:prstGeom prst="rect">
            <a:avLst/>
          </a:prstGeom>
        </p:spPr>
        <p:txBody>
          <a:bodyPr wrap="square">
            <a:spAutoFit/>
          </a:bodyPr>
          <a:lstStyle/>
          <a:p>
            <a:pPr algn="just"/>
            <a:r>
              <a:rPr lang="en-US" b="1" dirty="0">
                <a:solidFill>
                  <a:srgbClr val="000000"/>
                </a:solidFill>
                <a:latin typeface="Trebuchet MS" panose="020B0603020202020204" pitchFamily="34" charset="0"/>
              </a:rPr>
              <a:t>What are the Valid Uses of Predicted Protein Structures</a:t>
            </a:r>
            <a:r>
              <a:rPr lang="en-US" b="1" dirty="0" smtClean="0">
                <a:solidFill>
                  <a:srgbClr val="000000"/>
                </a:solidFill>
                <a:latin typeface="Trebuchet MS" panose="020B0603020202020204" pitchFamily="34" charset="0"/>
              </a:rPr>
              <a:t>?</a:t>
            </a:r>
          </a:p>
          <a:p>
            <a:pPr algn="just"/>
            <a:endParaRPr lang="en-US" b="1" dirty="0">
              <a:solidFill>
                <a:srgbClr val="000000"/>
              </a:solidFill>
              <a:latin typeface="Trebuchet MS" panose="020B0603020202020204" pitchFamily="34" charset="0"/>
            </a:endParaRPr>
          </a:p>
          <a:p>
            <a:pPr algn="just"/>
            <a:r>
              <a:rPr lang="en-US" dirty="0">
                <a:solidFill>
                  <a:srgbClr val="303030"/>
                </a:solidFill>
                <a:latin typeface="Trebuchet MS" panose="020B0603020202020204" pitchFamily="34" charset="0"/>
              </a:rPr>
              <a:t>What you choose to use </a:t>
            </a:r>
            <a:r>
              <a:rPr lang="en-US" dirty="0" err="1">
                <a:solidFill>
                  <a:srgbClr val="303030"/>
                </a:solidFill>
                <a:latin typeface="Trebuchet MS" panose="020B0603020202020204" pitchFamily="34" charset="0"/>
              </a:rPr>
              <a:t>AlphaFold</a:t>
            </a:r>
            <a:r>
              <a:rPr lang="en-US" dirty="0">
                <a:solidFill>
                  <a:srgbClr val="303030"/>
                </a:solidFill>
                <a:latin typeface="Trebuchet MS" panose="020B0603020202020204" pitchFamily="34" charset="0"/>
              </a:rPr>
              <a:t> or any other in </a:t>
            </a:r>
            <a:r>
              <a:rPr lang="en-US" dirty="0" err="1">
                <a:solidFill>
                  <a:srgbClr val="303030"/>
                </a:solidFill>
                <a:latin typeface="Trebuchet MS" panose="020B0603020202020204" pitchFamily="34" charset="0"/>
              </a:rPr>
              <a:t>silico</a:t>
            </a:r>
            <a:r>
              <a:rPr lang="en-US" dirty="0">
                <a:solidFill>
                  <a:srgbClr val="303030"/>
                </a:solidFill>
                <a:latin typeface="Trebuchet MS" panose="020B0603020202020204" pitchFamily="34" charset="0"/>
              </a:rPr>
              <a:t> protein modeling tool for, and whether it’s a sensible choice or not, really depends on what you want to do with the prediction itself</a:t>
            </a:r>
            <a:r>
              <a:rPr lang="en-US" dirty="0" smtClean="0">
                <a:solidFill>
                  <a:srgbClr val="303030"/>
                </a:solidFill>
                <a:latin typeface="Trebuchet MS" panose="020B0603020202020204" pitchFamily="34" charset="0"/>
              </a:rPr>
              <a:t>.</a:t>
            </a:r>
          </a:p>
          <a:p>
            <a:pPr algn="just"/>
            <a:endParaRPr lang="en-US" dirty="0">
              <a:solidFill>
                <a:srgbClr val="303030"/>
              </a:solidFill>
              <a:latin typeface="Trebuchet MS" panose="020B0603020202020204" pitchFamily="34" charset="0"/>
            </a:endParaRPr>
          </a:p>
          <a:p>
            <a:pPr algn="just"/>
            <a:r>
              <a:rPr lang="en-US" dirty="0">
                <a:solidFill>
                  <a:srgbClr val="303030"/>
                </a:solidFill>
                <a:latin typeface="Trebuchet MS" panose="020B0603020202020204" pitchFamily="34" charset="0"/>
              </a:rPr>
              <a:t>For instance, if you wanted to narrow down potential binding partners to a given protein based on their structures, then prediction tools could be very useful, especially if you plan to validate these functional predictions experimentally. See Table 1 for some ideas to get you thinking about how predicted structures can aid your experimental work.</a:t>
            </a:r>
            <a:endParaRPr lang="en-US"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502595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972086301"/>
              </p:ext>
            </p:extLst>
          </p:nvPr>
        </p:nvGraphicFramePr>
        <p:xfrm>
          <a:off x="424873" y="1140205"/>
          <a:ext cx="11443854" cy="5499918"/>
        </p:xfrm>
        <a:graphic>
          <a:graphicData uri="http://schemas.openxmlformats.org/drawingml/2006/table">
            <a:tbl>
              <a:tblPr/>
              <a:tblGrid>
                <a:gridCol w="5721927">
                  <a:extLst>
                    <a:ext uri="{9D8B030D-6E8A-4147-A177-3AD203B41FA5}">
                      <a16:colId xmlns:a16="http://schemas.microsoft.com/office/drawing/2014/main" val="2822484594"/>
                    </a:ext>
                  </a:extLst>
                </a:gridCol>
                <a:gridCol w="5721927">
                  <a:extLst>
                    <a:ext uri="{9D8B030D-6E8A-4147-A177-3AD203B41FA5}">
                      <a16:colId xmlns:a16="http://schemas.microsoft.com/office/drawing/2014/main" val="3918649964"/>
                    </a:ext>
                  </a:extLst>
                </a:gridCol>
              </a:tblGrid>
              <a:tr h="319140">
                <a:tc>
                  <a:txBody>
                    <a:bodyPr/>
                    <a:lstStyle/>
                    <a:p>
                      <a:r>
                        <a:rPr lang="en-US" sz="1600" dirty="0">
                          <a:solidFill>
                            <a:srgbClr val="000000"/>
                          </a:solidFill>
                          <a:effectLst/>
                          <a:latin typeface="Trebuchet MS" panose="020B0603020202020204" pitchFamily="34" charset="0"/>
                        </a:rPr>
                        <a:t>Application</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93A82C"/>
                    </a:solidFill>
                  </a:tcPr>
                </a:tc>
                <a:tc>
                  <a:txBody>
                    <a:bodyPr/>
                    <a:lstStyle/>
                    <a:p>
                      <a:r>
                        <a:rPr lang="en-US" sz="1600">
                          <a:solidFill>
                            <a:srgbClr val="000000"/>
                          </a:solidFill>
                          <a:effectLst/>
                          <a:latin typeface="Trebuchet MS" panose="020B0603020202020204" pitchFamily="34" charset="0"/>
                        </a:rPr>
                        <a:t>How it helps your research</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93A82C"/>
                    </a:solidFill>
                  </a:tcPr>
                </a:tc>
                <a:extLst>
                  <a:ext uri="{0D108BD9-81ED-4DB2-BD59-A6C34878D82A}">
                    <a16:rowId xmlns:a16="http://schemas.microsoft.com/office/drawing/2014/main" val="1944745859"/>
                  </a:ext>
                </a:extLst>
              </a:tr>
              <a:tr h="1874635">
                <a:tc>
                  <a:txBody>
                    <a:bodyPr/>
                    <a:lstStyle/>
                    <a:p>
                      <a:r>
                        <a:rPr lang="en-US" sz="1600" dirty="0">
                          <a:solidFill>
                            <a:srgbClr val="000000"/>
                          </a:solidFill>
                          <a:effectLst/>
                          <a:latin typeface="Trebuchet MS" panose="020B0603020202020204" pitchFamily="34" charset="0"/>
                        </a:rPr>
                        <a:t>Protein mutagenesis</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r>
                        <a:rPr lang="en-US" sz="1600" dirty="0">
                          <a:solidFill>
                            <a:srgbClr val="000000"/>
                          </a:solidFill>
                          <a:effectLst/>
                          <a:latin typeface="Trebuchet MS" panose="020B0603020202020204" pitchFamily="34" charset="0"/>
                        </a:rPr>
                        <a:t>Introducing targeted mutations to ablate binding to some other protein without completely destroying all the functionality of the mutant would take a lot of trial and error if you knew nothing about the protein's structure. </a:t>
                      </a:r>
                      <a:r>
                        <a:rPr lang="en-US" sz="1600" i="1" dirty="0">
                          <a:solidFill>
                            <a:srgbClr val="000000"/>
                          </a:solidFill>
                          <a:effectLst/>
                          <a:latin typeface="Trebuchet MS" panose="020B0603020202020204" pitchFamily="34" charset="0"/>
                        </a:rPr>
                        <a:t>In </a:t>
                      </a:r>
                      <a:r>
                        <a:rPr lang="en-US" sz="1600" i="1" dirty="0" err="1">
                          <a:solidFill>
                            <a:srgbClr val="000000"/>
                          </a:solidFill>
                          <a:effectLst/>
                          <a:latin typeface="Trebuchet MS" panose="020B0603020202020204" pitchFamily="34" charset="0"/>
                        </a:rPr>
                        <a:t>silico</a:t>
                      </a:r>
                      <a:r>
                        <a:rPr lang="en-US" sz="1600" dirty="0">
                          <a:solidFill>
                            <a:srgbClr val="000000"/>
                          </a:solidFill>
                          <a:effectLst/>
                          <a:latin typeface="Trebuchet MS" panose="020B0603020202020204" pitchFamily="34" charset="0"/>
                        </a:rPr>
                        <a:t> predictions could narrow down candidate mutations by predicting the resulting structure post-mutagenesis.</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555698452"/>
                  </a:ext>
                </a:extLst>
              </a:tr>
              <a:tr h="2028487">
                <a:tc>
                  <a:txBody>
                    <a:bodyPr/>
                    <a:lstStyle/>
                    <a:p>
                      <a:r>
                        <a:rPr lang="en-US" sz="1600">
                          <a:solidFill>
                            <a:srgbClr val="000000"/>
                          </a:solidFill>
                          <a:effectLst/>
                          <a:latin typeface="Trebuchet MS" panose="020B0603020202020204" pitchFamily="34" charset="0"/>
                        </a:rPr>
                        <a:t>Function of alternative splicing variants</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D4DBB3"/>
                    </a:solidFill>
                  </a:tcPr>
                </a:tc>
                <a:tc>
                  <a:txBody>
                    <a:bodyPr/>
                    <a:lstStyle/>
                    <a:p>
                      <a:r>
                        <a:rPr lang="en-US" sz="1600">
                          <a:solidFill>
                            <a:srgbClr val="000000"/>
                          </a:solidFill>
                          <a:effectLst/>
                          <a:latin typeface="Trebuchet MS" panose="020B0603020202020204" pitchFamily="34" charset="0"/>
                        </a:rPr>
                        <a:t>Almost all genes encoding proteins produced alternatively spliced versions. How do these structures compare to the full-length version for which you already may have structural and functional information? Predictions may help you understand how the splicing variants function </a:t>
                      </a:r>
                      <a:r>
                        <a:rPr lang="en-US" sz="1600" i="1">
                          <a:solidFill>
                            <a:srgbClr val="000000"/>
                          </a:solidFill>
                          <a:effectLst/>
                          <a:latin typeface="Trebuchet MS" panose="020B0603020202020204" pitchFamily="34" charset="0"/>
                        </a:rPr>
                        <a:t>in vivo</a:t>
                      </a:r>
                      <a:r>
                        <a:rPr lang="en-US" sz="1600">
                          <a:solidFill>
                            <a:srgbClr val="000000"/>
                          </a:solidFill>
                          <a:effectLst/>
                          <a:latin typeface="Trebuchet MS" panose="020B0603020202020204" pitchFamily="34" charset="0"/>
                        </a:rPr>
                        <a:t>.</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D4DBB3"/>
                    </a:solidFill>
                  </a:tcPr>
                </a:tc>
                <a:extLst>
                  <a:ext uri="{0D108BD9-81ED-4DB2-BD59-A6C34878D82A}">
                    <a16:rowId xmlns:a16="http://schemas.microsoft.com/office/drawing/2014/main" val="456849438"/>
                  </a:ext>
                </a:extLst>
              </a:tr>
              <a:tr h="1277656">
                <a:tc>
                  <a:txBody>
                    <a:bodyPr/>
                    <a:lstStyle/>
                    <a:p>
                      <a:r>
                        <a:rPr lang="en-US" sz="1600">
                          <a:solidFill>
                            <a:srgbClr val="000000"/>
                          </a:solidFill>
                          <a:effectLst/>
                          <a:latin typeface="Trebuchet MS" panose="020B0603020202020204" pitchFamily="34" charset="0"/>
                        </a:rPr>
                        <a:t>Screening ligands</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r>
                        <a:rPr lang="en-US" sz="1600" dirty="0">
                          <a:solidFill>
                            <a:srgbClr val="000000"/>
                          </a:solidFill>
                          <a:effectLst/>
                          <a:latin typeface="Trebuchet MS" panose="020B0603020202020204" pitchFamily="34" charset="0"/>
                        </a:rPr>
                        <a:t>This one speaks for itself if you have hundreds or thousands of candidate ligands to screen against your protein. This can narrow down candidates to a manageable number for testing experimentally.</a:t>
                      </a:r>
                    </a:p>
                  </a:txBody>
                  <a:tcPr marL="31995" marR="31995" marT="15998" marB="15998"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94135747"/>
                  </a:ext>
                </a:extLst>
              </a:tr>
            </a:tbl>
          </a:graphicData>
        </a:graphic>
      </p:graphicFrame>
      <p:sp>
        <p:nvSpPr>
          <p:cNvPr id="7" name="Rectangle 6"/>
          <p:cNvSpPr/>
          <p:nvPr/>
        </p:nvSpPr>
        <p:spPr>
          <a:xfrm>
            <a:off x="2049860" y="510370"/>
            <a:ext cx="8201284" cy="461665"/>
          </a:xfrm>
          <a:prstGeom prst="rect">
            <a:avLst/>
          </a:prstGeom>
        </p:spPr>
        <p:txBody>
          <a:bodyPr wrap="none">
            <a:spAutoFit/>
          </a:bodyPr>
          <a:lstStyle/>
          <a:p>
            <a:r>
              <a:rPr lang="en-US" sz="2400" dirty="0">
                <a:solidFill>
                  <a:srgbClr val="303030"/>
                </a:solidFill>
                <a:latin typeface="Trebuchet MS" panose="020B0603020202020204" pitchFamily="34" charset="0"/>
              </a:rPr>
              <a:t>Ideas for how structure prediction can aid your </a:t>
            </a:r>
            <a:r>
              <a:rPr lang="en-US" sz="2400" dirty="0" smtClean="0">
                <a:solidFill>
                  <a:srgbClr val="303030"/>
                </a:solidFill>
                <a:latin typeface="Trebuchet MS" panose="020B0603020202020204" pitchFamily="34" charset="0"/>
              </a:rPr>
              <a:t>research</a:t>
            </a:r>
            <a:endParaRPr lang="en-US" sz="2400" dirty="0">
              <a:latin typeface="Trebuchet MS" panose="020B0603020202020204" pitchFamily="34" charset="0"/>
            </a:endParaRPr>
          </a:p>
        </p:txBody>
      </p:sp>
    </p:spTree>
    <p:extLst>
      <p:ext uri="{BB962C8B-B14F-4D97-AF65-F5344CB8AC3E}">
        <p14:creationId xmlns:p14="http://schemas.microsoft.com/office/powerpoint/2010/main" val="3871323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7164" y="511106"/>
            <a:ext cx="11074399" cy="4401205"/>
          </a:xfrm>
          <a:prstGeom prst="rect">
            <a:avLst/>
          </a:prstGeom>
        </p:spPr>
        <p:txBody>
          <a:bodyPr wrap="square">
            <a:spAutoFit/>
          </a:bodyPr>
          <a:lstStyle/>
          <a:p>
            <a:pPr algn="just"/>
            <a:r>
              <a:rPr lang="en-US" sz="2000" b="1" dirty="0">
                <a:solidFill>
                  <a:srgbClr val="000000"/>
                </a:solidFill>
                <a:latin typeface="Trebuchet MS" panose="020B0603020202020204" pitchFamily="34" charset="0"/>
              </a:rPr>
              <a:t>What are the Drawbacks and Pitfalls of Predicted Protein Structures</a:t>
            </a:r>
            <a:r>
              <a:rPr lang="en-US" sz="2000" b="1" dirty="0" smtClean="0">
                <a:solidFill>
                  <a:srgbClr val="000000"/>
                </a:solidFill>
                <a:latin typeface="Trebuchet MS" panose="020B0603020202020204" pitchFamily="34" charset="0"/>
              </a:rPr>
              <a:t>?</a:t>
            </a:r>
          </a:p>
          <a:p>
            <a:pPr algn="just"/>
            <a:endParaRPr lang="en-US" sz="2000" b="1" dirty="0">
              <a:solidFill>
                <a:srgbClr val="000000"/>
              </a:solidFill>
              <a:latin typeface="Trebuchet MS" panose="020B0603020202020204" pitchFamily="34" charset="0"/>
            </a:endParaRPr>
          </a:p>
          <a:p>
            <a:pPr marL="285750" indent="-285750" algn="just">
              <a:buFont typeface="Wingdings" panose="05000000000000000000" pitchFamily="2" charset="2"/>
              <a:buChar char="q"/>
            </a:pPr>
            <a:r>
              <a:rPr lang="en-US" sz="2000" dirty="0">
                <a:solidFill>
                  <a:srgbClr val="303030"/>
                </a:solidFill>
                <a:latin typeface="Trebuchet MS" panose="020B0603020202020204" pitchFamily="34" charset="0"/>
              </a:rPr>
              <a:t>While sequence homology modeling and threading have their uses, they rely on comparisons. Additionally, although AlphaFold-2 can predict structures with incredible accuracy, it is not 100% certain</a:t>
            </a:r>
            <a:r>
              <a:rPr lang="en-US" sz="2000" dirty="0" smtClean="0">
                <a:solidFill>
                  <a:srgbClr val="303030"/>
                </a:solidFill>
                <a:latin typeface="Trebuchet MS" panose="020B0603020202020204" pitchFamily="34" charset="0"/>
              </a:rPr>
              <a:t>.</a:t>
            </a:r>
          </a:p>
          <a:p>
            <a:pPr marL="285750" indent="-28575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285750" indent="-285750" algn="just">
              <a:buFont typeface="Wingdings" panose="05000000000000000000" pitchFamily="2" charset="2"/>
              <a:buChar char="q"/>
            </a:pPr>
            <a:r>
              <a:rPr lang="en-US" sz="2000" dirty="0">
                <a:solidFill>
                  <a:srgbClr val="303030"/>
                </a:solidFill>
                <a:latin typeface="Trebuchet MS" panose="020B0603020202020204" pitchFamily="34" charset="0"/>
              </a:rPr>
              <a:t>So, if you want the protein’s structure solely for its own sake, and it’s super important that the structure is accurate, then you will need to consider if prediction tools are really a valid and sensible substitute for traditional techniques such as crystallography, NMR, or </a:t>
            </a:r>
            <a:r>
              <a:rPr lang="en-US" sz="2000" dirty="0" err="1">
                <a:solidFill>
                  <a:srgbClr val="303030"/>
                </a:solidFill>
                <a:latin typeface="Trebuchet MS" panose="020B0603020202020204" pitchFamily="34" charset="0"/>
              </a:rPr>
              <a:t>cryo</a:t>
            </a:r>
            <a:r>
              <a:rPr lang="en-US" sz="2000" dirty="0">
                <a:solidFill>
                  <a:srgbClr val="303030"/>
                </a:solidFill>
                <a:latin typeface="Trebuchet MS" panose="020B0603020202020204" pitchFamily="34" charset="0"/>
              </a:rPr>
              <a:t>-electron microscopy</a:t>
            </a:r>
            <a:r>
              <a:rPr lang="en-US" sz="2000" dirty="0" smtClean="0">
                <a:solidFill>
                  <a:srgbClr val="303030"/>
                </a:solidFill>
                <a:latin typeface="Trebuchet MS" panose="020B0603020202020204" pitchFamily="34" charset="0"/>
              </a:rPr>
              <a:t>.</a:t>
            </a:r>
          </a:p>
          <a:p>
            <a:pPr marL="285750" indent="-285750" algn="just">
              <a:buFont typeface="Wingdings" panose="05000000000000000000" pitchFamily="2" charset="2"/>
              <a:buChar char="q"/>
            </a:pPr>
            <a:endParaRPr lang="en-US" sz="2000" dirty="0">
              <a:solidFill>
                <a:srgbClr val="303030"/>
              </a:solidFill>
              <a:latin typeface="Trebuchet MS" panose="020B0603020202020204" pitchFamily="34" charset="0"/>
            </a:endParaRPr>
          </a:p>
          <a:p>
            <a:pPr marL="285750" indent="-285750" algn="just">
              <a:buFont typeface="Wingdings" panose="05000000000000000000" pitchFamily="2" charset="2"/>
              <a:buChar char="q"/>
            </a:pPr>
            <a:r>
              <a:rPr lang="en-US" sz="2000" dirty="0">
                <a:solidFill>
                  <a:srgbClr val="303030"/>
                </a:solidFill>
                <a:latin typeface="Trebuchet MS" panose="020B0603020202020204" pitchFamily="34" charset="0"/>
              </a:rPr>
              <a:t>In other words, if your conclusions are based solely on a protein’s structure, and you cannot support these conclusions with any sort of experimental work, you will naturally want to use a model with very high accuracy to avoid erroneous conclusions.</a:t>
            </a:r>
            <a:endParaRPr lang="en-US" sz="2000"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186448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028" y="73746"/>
            <a:ext cx="9992608" cy="6671421"/>
          </a:xfrm>
          <a:prstGeom prst="rect">
            <a:avLst/>
          </a:prstGeom>
        </p:spPr>
      </p:pic>
    </p:spTree>
    <p:extLst>
      <p:ext uri="{BB962C8B-B14F-4D97-AF65-F5344CB8AC3E}">
        <p14:creationId xmlns:p14="http://schemas.microsoft.com/office/powerpoint/2010/main" val="14227268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509" y="566479"/>
            <a:ext cx="11028218" cy="3785652"/>
          </a:xfrm>
          <a:prstGeom prst="rect">
            <a:avLst/>
          </a:prstGeom>
        </p:spPr>
        <p:txBody>
          <a:bodyPr wrap="square">
            <a:spAutoFit/>
          </a:bodyPr>
          <a:lstStyle/>
          <a:p>
            <a:pPr marL="342900" indent="-342900">
              <a:buFont typeface="Wingdings" panose="05000000000000000000" pitchFamily="2" charset="2"/>
              <a:buChar char="q"/>
            </a:pPr>
            <a:r>
              <a:rPr lang="en-US" sz="2000" dirty="0">
                <a:solidFill>
                  <a:srgbClr val="303030"/>
                </a:solidFill>
                <a:latin typeface="Trebuchet MS" panose="020B0603020202020204" pitchFamily="34" charset="0"/>
              </a:rPr>
              <a:t>That means you will have to do some research on how protein structure prediction methods work, if there are proteins structurally similar to yours, and if so, how many. A protein structure with dozens of published structural homologs, then you probably don’t need to solve it yourself experimentally</a:t>
            </a:r>
            <a:r>
              <a:rPr lang="en-US" sz="2000" dirty="0" smtClean="0">
                <a:solidFill>
                  <a:srgbClr val="303030"/>
                </a:solidFill>
                <a:latin typeface="Trebuchet MS" panose="020B0603020202020204" pitchFamily="34" charset="0"/>
              </a:rPr>
              <a:t>.</a:t>
            </a:r>
          </a:p>
          <a:p>
            <a:pPr marL="342900" indent="-342900">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buFont typeface="Wingdings" panose="05000000000000000000" pitchFamily="2" charset="2"/>
              <a:buChar char="q"/>
            </a:pPr>
            <a:r>
              <a:rPr lang="en-US" sz="2000" dirty="0">
                <a:solidFill>
                  <a:srgbClr val="303030"/>
                </a:solidFill>
                <a:latin typeface="Trebuchet MS" panose="020B0603020202020204" pitchFamily="34" charset="0"/>
              </a:rPr>
              <a:t>Note also that AlphaFold-2 does have some difficulty predicting the structure of antibodies [4], and it has some trouble with intrinsically disordered proteins. [5] It also cannot model </a:t>
            </a:r>
            <a:r>
              <a:rPr lang="en-US" sz="2000" dirty="0" err="1">
                <a:solidFill>
                  <a:srgbClr val="303030"/>
                </a:solidFill>
                <a:latin typeface="Trebuchet MS" panose="020B0603020202020204" pitchFamily="34" charset="0"/>
              </a:rPr>
              <a:t>allostery</a:t>
            </a:r>
            <a:r>
              <a:rPr lang="en-US" sz="2000" dirty="0">
                <a:solidFill>
                  <a:srgbClr val="303030"/>
                </a:solidFill>
                <a:latin typeface="Trebuchet MS" panose="020B0603020202020204" pitchFamily="34" charset="0"/>
              </a:rPr>
              <a:t>, which is usually essential in drug discovery. [5</a:t>
            </a:r>
            <a:r>
              <a:rPr lang="en-US" sz="2000" dirty="0" smtClean="0">
                <a:solidFill>
                  <a:srgbClr val="303030"/>
                </a:solidFill>
                <a:latin typeface="Trebuchet MS" panose="020B0603020202020204" pitchFamily="34" charset="0"/>
              </a:rPr>
              <a:t>]</a:t>
            </a:r>
          </a:p>
          <a:p>
            <a:pPr marL="342900" indent="-342900">
              <a:buFont typeface="Wingdings" panose="05000000000000000000" pitchFamily="2" charset="2"/>
              <a:buChar char="q"/>
            </a:pPr>
            <a:endParaRPr lang="en-US" sz="2000" dirty="0">
              <a:solidFill>
                <a:srgbClr val="303030"/>
              </a:solidFill>
              <a:latin typeface="Trebuchet MS" panose="020B0603020202020204" pitchFamily="34" charset="0"/>
            </a:endParaRPr>
          </a:p>
          <a:p>
            <a:pPr marL="342900" indent="-342900">
              <a:buFont typeface="Wingdings" panose="05000000000000000000" pitchFamily="2" charset="2"/>
              <a:buChar char="q"/>
            </a:pPr>
            <a:r>
              <a:rPr lang="en-US" sz="2000" dirty="0">
                <a:solidFill>
                  <a:srgbClr val="303030"/>
                </a:solidFill>
                <a:latin typeface="Trebuchet MS" panose="020B0603020202020204" pitchFamily="34" charset="0"/>
              </a:rPr>
              <a:t>So, if any of these examples were important to your work, you would definitely want to support conclusions based on structural predictions with additional experimental work, even including determining the protein’s structure the old-fashioned way!</a:t>
            </a:r>
            <a:endParaRPr lang="en-US" sz="2000"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2089987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8765" y="1166843"/>
            <a:ext cx="11259126" cy="3139321"/>
          </a:xfrm>
          <a:prstGeom prst="rect">
            <a:avLst/>
          </a:prstGeom>
        </p:spPr>
        <p:txBody>
          <a:bodyPr wrap="square">
            <a:spAutoFit/>
          </a:bodyPr>
          <a:lstStyle/>
          <a:p>
            <a:r>
              <a:rPr lang="en-US" b="1" dirty="0">
                <a:solidFill>
                  <a:srgbClr val="000000"/>
                </a:solidFill>
                <a:latin typeface="Trebuchet MS" panose="020B0603020202020204" pitchFamily="34" charset="0"/>
              </a:rPr>
              <a:t>References</a:t>
            </a:r>
          </a:p>
          <a:p>
            <a:pPr>
              <a:buFont typeface="+mj-lt"/>
              <a:buAutoNum type="arabicPeriod"/>
            </a:pPr>
            <a:r>
              <a:rPr lang="en-US" dirty="0">
                <a:solidFill>
                  <a:srgbClr val="303030"/>
                </a:solidFill>
                <a:latin typeface="Trebuchet MS" panose="020B0603020202020204" pitchFamily="34" charset="0"/>
              </a:rPr>
              <a:t>Robin Pearce R and Zhang Y. (2021) </a:t>
            </a:r>
            <a:r>
              <a:rPr lang="en-US" dirty="0">
                <a:solidFill>
                  <a:srgbClr val="EC6607"/>
                </a:solidFill>
                <a:latin typeface="Trebuchet MS" panose="020B0603020202020204" pitchFamily="34" charset="0"/>
                <a:hlinkClick r:id="rId2"/>
              </a:rPr>
              <a:t>Toward the solution of the protein structure prediction problem.</a:t>
            </a:r>
            <a:r>
              <a:rPr lang="en-US" dirty="0">
                <a:solidFill>
                  <a:srgbClr val="303030"/>
                </a:solidFill>
                <a:latin typeface="Trebuchet MS" panose="020B0603020202020204" pitchFamily="34" charset="0"/>
              </a:rPr>
              <a:t> </a:t>
            </a:r>
            <a:r>
              <a:rPr lang="en-US" i="1" dirty="0">
                <a:solidFill>
                  <a:srgbClr val="303030"/>
                </a:solidFill>
                <a:latin typeface="Trebuchet MS" panose="020B0603020202020204" pitchFamily="34" charset="0"/>
              </a:rPr>
              <a:t>J </a:t>
            </a:r>
            <a:r>
              <a:rPr lang="en-US" i="1" dirty="0" err="1">
                <a:solidFill>
                  <a:srgbClr val="303030"/>
                </a:solidFill>
                <a:latin typeface="Trebuchet MS" panose="020B0603020202020204" pitchFamily="34" charset="0"/>
              </a:rPr>
              <a:t>Biol</a:t>
            </a:r>
            <a:r>
              <a:rPr lang="en-US" i="1" dirty="0">
                <a:solidFill>
                  <a:srgbClr val="303030"/>
                </a:solidFill>
                <a:latin typeface="Trebuchet MS" panose="020B0603020202020204" pitchFamily="34" charset="0"/>
              </a:rPr>
              <a:t> </a:t>
            </a:r>
            <a:r>
              <a:rPr lang="en-US" i="1" dirty="0" err="1">
                <a:solidFill>
                  <a:srgbClr val="303030"/>
                </a:solidFill>
                <a:latin typeface="Trebuchet MS" panose="020B0603020202020204" pitchFamily="34" charset="0"/>
              </a:rPr>
              <a:t>Chem</a:t>
            </a:r>
            <a:r>
              <a:rPr lang="en-US" dirty="0">
                <a:solidFill>
                  <a:srgbClr val="303030"/>
                </a:solidFill>
                <a:latin typeface="Trebuchet MS" panose="020B0603020202020204" pitchFamily="34" charset="0"/>
              </a:rPr>
              <a:t> </a:t>
            </a:r>
            <a:r>
              <a:rPr lang="en-US" b="1" dirty="0">
                <a:solidFill>
                  <a:srgbClr val="303030"/>
                </a:solidFill>
                <a:latin typeface="Trebuchet MS" panose="020B0603020202020204" pitchFamily="34" charset="0"/>
              </a:rPr>
              <a:t>297</a:t>
            </a:r>
            <a:r>
              <a:rPr lang="en-US" dirty="0">
                <a:solidFill>
                  <a:srgbClr val="303030"/>
                </a:solidFill>
                <a:latin typeface="Trebuchet MS" panose="020B0603020202020204" pitchFamily="34" charset="0"/>
              </a:rPr>
              <a:t>(1)</a:t>
            </a:r>
          </a:p>
          <a:p>
            <a:pPr>
              <a:buFont typeface="+mj-lt"/>
              <a:buAutoNum type="arabicPeriod"/>
            </a:pPr>
            <a:r>
              <a:rPr lang="en-US" dirty="0">
                <a:solidFill>
                  <a:srgbClr val="303030"/>
                </a:solidFill>
                <a:latin typeface="Trebuchet MS" panose="020B0603020202020204" pitchFamily="34" charset="0"/>
              </a:rPr>
              <a:t>Bowie JU, </a:t>
            </a:r>
            <a:r>
              <a:rPr lang="en-US" dirty="0" err="1">
                <a:solidFill>
                  <a:srgbClr val="303030"/>
                </a:solidFill>
                <a:latin typeface="Trebuchet MS" panose="020B0603020202020204" pitchFamily="34" charset="0"/>
              </a:rPr>
              <a:t>Lüthy</a:t>
            </a:r>
            <a:r>
              <a:rPr lang="en-US" dirty="0">
                <a:solidFill>
                  <a:srgbClr val="303030"/>
                </a:solidFill>
                <a:latin typeface="Trebuchet MS" panose="020B0603020202020204" pitchFamily="34" charset="0"/>
              </a:rPr>
              <a:t> R, and Eisenberg D. (1991) </a:t>
            </a:r>
            <a:r>
              <a:rPr lang="en-US" u="sng" dirty="0">
                <a:solidFill>
                  <a:srgbClr val="8EAD3D"/>
                </a:solidFill>
                <a:latin typeface="Trebuchet MS" panose="020B0603020202020204" pitchFamily="34" charset="0"/>
                <a:hlinkClick r:id="rId3"/>
              </a:rPr>
              <a:t>A method to identify protein sequences that fold into a known three-dimensional structure.</a:t>
            </a:r>
            <a:r>
              <a:rPr lang="en-US" dirty="0">
                <a:solidFill>
                  <a:srgbClr val="303030"/>
                </a:solidFill>
                <a:latin typeface="Trebuchet MS" panose="020B0603020202020204" pitchFamily="34" charset="0"/>
              </a:rPr>
              <a:t> </a:t>
            </a:r>
            <a:r>
              <a:rPr lang="en-US" i="1" dirty="0">
                <a:solidFill>
                  <a:srgbClr val="303030"/>
                </a:solidFill>
                <a:latin typeface="Trebuchet MS" panose="020B0603020202020204" pitchFamily="34" charset="0"/>
              </a:rPr>
              <a:t>Science</a:t>
            </a:r>
            <a:r>
              <a:rPr lang="en-US" dirty="0">
                <a:solidFill>
                  <a:srgbClr val="303030"/>
                </a:solidFill>
                <a:latin typeface="Trebuchet MS" panose="020B0603020202020204" pitchFamily="34" charset="0"/>
              </a:rPr>
              <a:t> </a:t>
            </a:r>
            <a:r>
              <a:rPr lang="en-US" b="1" dirty="0">
                <a:solidFill>
                  <a:srgbClr val="303030"/>
                </a:solidFill>
                <a:latin typeface="Trebuchet MS" panose="020B0603020202020204" pitchFamily="34" charset="0"/>
              </a:rPr>
              <a:t>253</a:t>
            </a:r>
            <a:r>
              <a:rPr lang="en-US" dirty="0">
                <a:solidFill>
                  <a:srgbClr val="303030"/>
                </a:solidFill>
                <a:latin typeface="Trebuchet MS" panose="020B0603020202020204" pitchFamily="34" charset="0"/>
              </a:rPr>
              <a:t>(5016):164–70</a:t>
            </a:r>
          </a:p>
          <a:p>
            <a:pPr>
              <a:buFont typeface="+mj-lt"/>
              <a:buAutoNum type="arabicPeriod"/>
            </a:pPr>
            <a:r>
              <a:rPr lang="en-US" dirty="0">
                <a:solidFill>
                  <a:srgbClr val="303030"/>
                </a:solidFill>
                <a:latin typeface="Trebuchet MS" panose="020B0603020202020204" pitchFamily="34" charset="0"/>
              </a:rPr>
              <a:t>Jumper J, Evans R, </a:t>
            </a:r>
            <a:r>
              <a:rPr lang="en-US" dirty="0" err="1">
                <a:solidFill>
                  <a:srgbClr val="303030"/>
                </a:solidFill>
                <a:latin typeface="Trebuchet MS" panose="020B0603020202020204" pitchFamily="34" charset="0"/>
              </a:rPr>
              <a:t>Pritzel</a:t>
            </a:r>
            <a:r>
              <a:rPr lang="en-US" dirty="0">
                <a:solidFill>
                  <a:srgbClr val="303030"/>
                </a:solidFill>
                <a:latin typeface="Trebuchet MS" panose="020B0603020202020204" pitchFamily="34" charset="0"/>
              </a:rPr>
              <a:t> A, </a:t>
            </a:r>
            <a:r>
              <a:rPr lang="en-US" i="1" dirty="0">
                <a:solidFill>
                  <a:srgbClr val="303030"/>
                </a:solidFill>
                <a:latin typeface="Trebuchet MS" panose="020B0603020202020204" pitchFamily="34" charset="0"/>
              </a:rPr>
              <a:t>et al.</a:t>
            </a:r>
            <a:r>
              <a:rPr lang="en-US" dirty="0">
                <a:solidFill>
                  <a:srgbClr val="303030"/>
                </a:solidFill>
                <a:latin typeface="Trebuchet MS" panose="020B0603020202020204" pitchFamily="34" charset="0"/>
              </a:rPr>
              <a:t> (2021) </a:t>
            </a:r>
            <a:r>
              <a:rPr lang="en-US" dirty="0">
                <a:solidFill>
                  <a:srgbClr val="EC6607"/>
                </a:solidFill>
                <a:latin typeface="Trebuchet MS" panose="020B0603020202020204" pitchFamily="34" charset="0"/>
                <a:hlinkClick r:id="rId4"/>
              </a:rPr>
              <a:t>Highly accurate protein structure prediction with </a:t>
            </a:r>
            <a:r>
              <a:rPr lang="en-US" dirty="0" err="1">
                <a:solidFill>
                  <a:srgbClr val="EC6607"/>
                </a:solidFill>
                <a:latin typeface="Trebuchet MS" panose="020B0603020202020204" pitchFamily="34" charset="0"/>
                <a:hlinkClick r:id="rId4"/>
              </a:rPr>
              <a:t>AlphaFold</a:t>
            </a:r>
            <a:r>
              <a:rPr lang="en-US" dirty="0">
                <a:solidFill>
                  <a:srgbClr val="EC6607"/>
                </a:solidFill>
                <a:latin typeface="Trebuchet MS" panose="020B0603020202020204" pitchFamily="34" charset="0"/>
                <a:hlinkClick r:id="rId4"/>
              </a:rPr>
              <a:t>.</a:t>
            </a:r>
            <a:r>
              <a:rPr lang="en-US" dirty="0">
                <a:solidFill>
                  <a:srgbClr val="303030"/>
                </a:solidFill>
                <a:latin typeface="Trebuchet MS" panose="020B0603020202020204" pitchFamily="34" charset="0"/>
              </a:rPr>
              <a:t> </a:t>
            </a:r>
            <a:r>
              <a:rPr lang="en-US" i="1" dirty="0">
                <a:solidFill>
                  <a:srgbClr val="303030"/>
                </a:solidFill>
                <a:latin typeface="Trebuchet MS" panose="020B0603020202020204" pitchFamily="34" charset="0"/>
              </a:rPr>
              <a:t>Nature</a:t>
            </a:r>
            <a:r>
              <a:rPr lang="en-US" dirty="0">
                <a:solidFill>
                  <a:srgbClr val="303030"/>
                </a:solidFill>
                <a:latin typeface="Trebuchet MS" panose="020B0603020202020204" pitchFamily="34" charset="0"/>
              </a:rPr>
              <a:t> </a:t>
            </a:r>
            <a:r>
              <a:rPr lang="en-US" b="1" dirty="0">
                <a:solidFill>
                  <a:srgbClr val="303030"/>
                </a:solidFill>
                <a:latin typeface="Trebuchet MS" panose="020B0603020202020204" pitchFamily="34" charset="0"/>
              </a:rPr>
              <a:t>596</a:t>
            </a:r>
            <a:r>
              <a:rPr lang="en-US" dirty="0">
                <a:solidFill>
                  <a:srgbClr val="303030"/>
                </a:solidFill>
                <a:latin typeface="Trebuchet MS" panose="020B0603020202020204" pitchFamily="34" charset="0"/>
              </a:rPr>
              <a:t>:583–89</a:t>
            </a:r>
          </a:p>
          <a:p>
            <a:pPr>
              <a:buFont typeface="+mj-lt"/>
              <a:buAutoNum type="arabicPeriod"/>
            </a:pPr>
            <a:r>
              <a:rPr lang="en-US" dirty="0" err="1">
                <a:solidFill>
                  <a:srgbClr val="EC6607"/>
                </a:solidFill>
                <a:latin typeface="Trebuchet MS" panose="020B0603020202020204" pitchFamily="34" charset="0"/>
                <a:hlinkClick r:id="rId5"/>
              </a:rPr>
              <a:t>AlphaFold</a:t>
            </a:r>
            <a:r>
              <a:rPr lang="en-US" dirty="0">
                <a:solidFill>
                  <a:srgbClr val="EC6607"/>
                </a:solidFill>
                <a:latin typeface="Trebuchet MS" panose="020B0603020202020204" pitchFamily="34" charset="0"/>
                <a:hlinkClick r:id="rId5"/>
              </a:rPr>
              <a:t> 2 is here: what’s behind the structure prediction miracle</a:t>
            </a:r>
            <a:r>
              <a:rPr lang="en-US" dirty="0">
                <a:solidFill>
                  <a:srgbClr val="303030"/>
                </a:solidFill>
                <a:latin typeface="Trebuchet MS" panose="020B0603020202020204" pitchFamily="34" charset="0"/>
              </a:rPr>
              <a:t>. Oxford Protein Informatics Group. Accessed 19 Feb 2023</a:t>
            </a:r>
          </a:p>
          <a:p>
            <a:pPr>
              <a:buFont typeface="+mj-lt"/>
              <a:buAutoNum type="arabicPeriod"/>
            </a:pPr>
            <a:r>
              <a:rPr lang="en-US" dirty="0" err="1">
                <a:solidFill>
                  <a:srgbClr val="303030"/>
                </a:solidFill>
                <a:latin typeface="Trebuchet MS" panose="020B0603020202020204" pitchFamily="34" charset="0"/>
              </a:rPr>
              <a:t>Nussinov</a:t>
            </a:r>
            <a:r>
              <a:rPr lang="en-US" dirty="0">
                <a:solidFill>
                  <a:srgbClr val="303030"/>
                </a:solidFill>
                <a:latin typeface="Trebuchet MS" panose="020B0603020202020204" pitchFamily="34" charset="0"/>
              </a:rPr>
              <a:t> R, Zhang M, Liu Y, and Jang H. (2022) </a:t>
            </a:r>
            <a:r>
              <a:rPr lang="en-US" dirty="0" err="1">
                <a:solidFill>
                  <a:srgbClr val="EC6607"/>
                </a:solidFill>
                <a:latin typeface="Trebuchet MS" panose="020B0603020202020204" pitchFamily="34" charset="0"/>
                <a:hlinkClick r:id="rId6"/>
              </a:rPr>
              <a:t>AlphaFold</a:t>
            </a:r>
            <a:r>
              <a:rPr lang="en-US" dirty="0">
                <a:solidFill>
                  <a:srgbClr val="EC6607"/>
                </a:solidFill>
                <a:latin typeface="Trebuchet MS" panose="020B0603020202020204" pitchFamily="34" charset="0"/>
                <a:hlinkClick r:id="rId6"/>
              </a:rPr>
              <a:t>, Artificial Intelligence (AI), and </a:t>
            </a:r>
            <a:r>
              <a:rPr lang="en-US" dirty="0" err="1">
                <a:solidFill>
                  <a:srgbClr val="EC6607"/>
                </a:solidFill>
                <a:latin typeface="Trebuchet MS" panose="020B0603020202020204" pitchFamily="34" charset="0"/>
                <a:hlinkClick r:id="rId6"/>
              </a:rPr>
              <a:t>Allostery</a:t>
            </a:r>
            <a:r>
              <a:rPr lang="en-US" dirty="0">
                <a:solidFill>
                  <a:srgbClr val="303030"/>
                </a:solidFill>
                <a:latin typeface="Trebuchet MS" panose="020B0603020202020204" pitchFamily="34" charset="0"/>
              </a:rPr>
              <a:t>. </a:t>
            </a:r>
            <a:r>
              <a:rPr lang="en-US" i="1" dirty="0">
                <a:solidFill>
                  <a:srgbClr val="303030"/>
                </a:solidFill>
                <a:latin typeface="Trebuchet MS" panose="020B0603020202020204" pitchFamily="34" charset="0"/>
              </a:rPr>
              <a:t>J </a:t>
            </a:r>
            <a:r>
              <a:rPr lang="en-US" i="1" dirty="0" err="1">
                <a:solidFill>
                  <a:srgbClr val="303030"/>
                </a:solidFill>
                <a:latin typeface="Trebuchet MS" panose="020B0603020202020204" pitchFamily="34" charset="0"/>
              </a:rPr>
              <a:t>Phys</a:t>
            </a:r>
            <a:r>
              <a:rPr lang="en-US" i="1" dirty="0">
                <a:solidFill>
                  <a:srgbClr val="303030"/>
                </a:solidFill>
                <a:latin typeface="Trebuchet MS" panose="020B0603020202020204" pitchFamily="34" charset="0"/>
              </a:rPr>
              <a:t> </a:t>
            </a:r>
            <a:r>
              <a:rPr lang="en-US" i="1" dirty="0" err="1">
                <a:solidFill>
                  <a:srgbClr val="303030"/>
                </a:solidFill>
                <a:latin typeface="Trebuchet MS" panose="020B0603020202020204" pitchFamily="34" charset="0"/>
              </a:rPr>
              <a:t>Chem</a:t>
            </a:r>
            <a:r>
              <a:rPr lang="en-US" i="1" dirty="0">
                <a:solidFill>
                  <a:srgbClr val="303030"/>
                </a:solidFill>
                <a:latin typeface="Trebuchet MS" panose="020B0603020202020204" pitchFamily="34" charset="0"/>
              </a:rPr>
              <a:t> B.</a:t>
            </a:r>
            <a:r>
              <a:rPr lang="en-US" dirty="0">
                <a:solidFill>
                  <a:srgbClr val="303030"/>
                </a:solidFill>
                <a:latin typeface="Trebuchet MS" panose="020B0603020202020204" pitchFamily="34" charset="0"/>
              </a:rPr>
              <a:t> </a:t>
            </a:r>
            <a:r>
              <a:rPr lang="en-US" b="1" dirty="0">
                <a:solidFill>
                  <a:srgbClr val="303030"/>
                </a:solidFill>
                <a:latin typeface="Trebuchet MS" panose="020B0603020202020204" pitchFamily="34" charset="0"/>
              </a:rPr>
              <a:t>126</a:t>
            </a:r>
            <a:r>
              <a:rPr lang="en-US" dirty="0">
                <a:solidFill>
                  <a:srgbClr val="303030"/>
                </a:solidFill>
                <a:latin typeface="Trebuchet MS" panose="020B0603020202020204" pitchFamily="34" charset="0"/>
              </a:rPr>
              <a:t>(34):6372–83</a:t>
            </a:r>
            <a:endParaRPr lang="en-US" b="0" i="0" dirty="0">
              <a:solidFill>
                <a:srgbClr val="303030"/>
              </a:solidFill>
              <a:effectLst/>
              <a:latin typeface="Trebuchet MS" panose="020B0603020202020204" pitchFamily="34" charset="0"/>
            </a:endParaRPr>
          </a:p>
        </p:txBody>
      </p:sp>
    </p:spTree>
    <p:extLst>
      <p:ext uri="{BB962C8B-B14F-4D97-AF65-F5344CB8AC3E}">
        <p14:creationId xmlns:p14="http://schemas.microsoft.com/office/powerpoint/2010/main" val="2061417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4" t="4190"/>
          <a:stretch/>
        </p:blipFill>
        <p:spPr>
          <a:xfrm>
            <a:off x="674255" y="609599"/>
            <a:ext cx="11310856" cy="3168073"/>
          </a:xfrm>
          <a:prstGeom prst="rect">
            <a:avLst/>
          </a:prstGeom>
        </p:spPr>
      </p:pic>
      <p:sp>
        <p:nvSpPr>
          <p:cNvPr id="5" name="Rectangle 4"/>
          <p:cNvSpPr/>
          <p:nvPr/>
        </p:nvSpPr>
        <p:spPr>
          <a:xfrm>
            <a:off x="2983346" y="4343508"/>
            <a:ext cx="6096000" cy="646331"/>
          </a:xfrm>
          <a:prstGeom prst="rect">
            <a:avLst/>
          </a:prstGeom>
        </p:spPr>
        <p:txBody>
          <a:bodyPr>
            <a:spAutoFit/>
          </a:bodyPr>
          <a:lstStyle/>
          <a:p>
            <a:r>
              <a:rPr lang="en-US" dirty="0" smtClean="0"/>
              <a:t>https://www.majordifferences.com/2016/05/difference-between-global-and-local.html</a:t>
            </a:r>
            <a:endParaRPr lang="en-US" dirty="0"/>
          </a:p>
        </p:txBody>
      </p:sp>
    </p:spTree>
    <p:extLst>
      <p:ext uri="{BB962C8B-B14F-4D97-AF65-F5344CB8AC3E}">
        <p14:creationId xmlns:p14="http://schemas.microsoft.com/office/powerpoint/2010/main" val="1344983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3231</TotalTime>
  <Words>3092</Words>
  <Application>Microsoft Office PowerPoint</Application>
  <PresentationFormat>Widescreen</PresentationFormat>
  <Paragraphs>236</Paragraphs>
  <Slides>81</Slides>
  <Notes>8</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81</vt:i4>
      </vt:variant>
    </vt:vector>
  </HeadingPairs>
  <TitlesOfParts>
    <vt:vector size="101" baseType="lpstr">
      <vt:lpstr>-apple-system</vt:lpstr>
      <vt:lpstr>Arial</vt:lpstr>
      <vt:lpstr>Calibri</vt:lpstr>
      <vt:lpstr>Calibri Light</vt:lpstr>
      <vt:lpstr>Franklin Gothic Demi</vt:lpstr>
      <vt:lpstr>FSBrabo</vt:lpstr>
      <vt:lpstr>Galano Grotesque</vt:lpstr>
      <vt:lpstr>Georgia</vt:lpstr>
      <vt:lpstr>gitbook-content-font</vt:lpstr>
      <vt:lpstr>Helvetica Neue</vt:lpstr>
      <vt:lpstr>NexusSans</vt:lpstr>
      <vt:lpstr>Open Sans</vt:lpstr>
      <vt:lpstr>opensans</vt:lpstr>
      <vt:lpstr>Poppins</vt:lpstr>
      <vt:lpstr>Trebuchet MS</vt:lpstr>
      <vt:lpstr>Tw Cen MT</vt:lpstr>
      <vt:lpstr>var(--font-family-serif)</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GLOBAL TECHNOLOGY</dc:creator>
  <cp:lastModifiedBy>GLOBAL TECHNOLOGY</cp:lastModifiedBy>
  <cp:revision>54</cp:revision>
  <dcterms:created xsi:type="dcterms:W3CDTF">2023-03-14T04:59:42Z</dcterms:created>
  <dcterms:modified xsi:type="dcterms:W3CDTF">2023-05-09T05:34:13Z</dcterms:modified>
</cp:coreProperties>
</file>